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81" r:id="rId2"/>
    <p:sldId id="314" r:id="rId3"/>
    <p:sldId id="329" r:id="rId4"/>
    <p:sldId id="406" r:id="rId5"/>
    <p:sldId id="424" r:id="rId6"/>
    <p:sldId id="338" r:id="rId7"/>
    <p:sldId id="447" r:id="rId8"/>
    <p:sldId id="699" r:id="rId9"/>
    <p:sldId id="449" r:id="rId10"/>
    <p:sldId id="450" r:id="rId11"/>
    <p:sldId id="451" r:id="rId12"/>
    <p:sldId id="440" r:id="rId13"/>
    <p:sldId id="439" r:id="rId14"/>
    <p:sldId id="381" r:id="rId15"/>
    <p:sldId id="429" r:id="rId16"/>
    <p:sldId id="430" r:id="rId17"/>
    <p:sldId id="431" r:id="rId18"/>
    <p:sldId id="432" r:id="rId19"/>
    <p:sldId id="384" r:id="rId20"/>
    <p:sldId id="705" r:id="rId21"/>
    <p:sldId id="433" r:id="rId22"/>
    <p:sldId id="380" r:id="rId23"/>
    <p:sldId id="382" r:id="rId24"/>
    <p:sldId id="434" r:id="rId25"/>
    <p:sldId id="435" r:id="rId26"/>
    <p:sldId id="436" r:id="rId27"/>
    <p:sldId id="437" r:id="rId28"/>
    <p:sldId id="438" r:id="rId29"/>
    <p:sldId id="428" r:id="rId30"/>
    <p:sldId id="427" r:id="rId31"/>
    <p:sldId id="40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CB7"/>
    <a:srgbClr val="246372"/>
    <a:srgbClr val="207387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199" autoAdjust="0"/>
  </p:normalViewPr>
  <p:slideViewPr>
    <p:cSldViewPr snapToGrid="0">
      <p:cViewPr varScale="1">
        <p:scale>
          <a:sx n="107" d="100"/>
          <a:sy n="107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sabellerome:Dropbox:UDNF%20-%20Conseil%20d'Administration:Events:2019_03_24_AG:Donn&#233;es%20Comptabilit&#233;%20g&#233;n&#233;ra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sabellerome:Dropbox:UDNF%20-%20Conseil%20d'Administration:Events:2019_03_24_AG:Donn&#233;es%20Comptabilit&#233;%20g&#233;n&#233;ra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sabellerome:Dropbox:UDNF%20-%20Conseil%20d'Administration:Events:2019_03_24_AG:Donn&#233;es%20Comptabilit&#233;%20g&#233;n&#233;ra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Evolution nombre de membres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exp"/>
            <c:dispRSqr val="0"/>
            <c:dispEq val="0"/>
          </c:trendline>
          <c:val>
            <c:numRef>
              <c:f>'2019'!$V$5:$V$8</c:f>
              <c:numCache>
                <c:formatCode>General</c:formatCode>
                <c:ptCount val="4"/>
                <c:pt idx="0">
                  <c:v>47.0</c:v>
                </c:pt>
                <c:pt idx="1">
                  <c:v>61.0</c:v>
                </c:pt>
                <c:pt idx="2">
                  <c:v>125.0</c:v>
                </c:pt>
                <c:pt idx="3">
                  <c:v>158.0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3311672"/>
        <c:axId val="-2125232040"/>
      </c:barChart>
      <c:catAx>
        <c:axId val="1773311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25232040"/>
        <c:crosses val="autoZero"/>
        <c:auto val="1"/>
        <c:lblAlgn val="ctr"/>
        <c:lblOffset val="100"/>
        <c:noMultiLvlLbl val="0"/>
      </c:catAx>
      <c:valAx>
        <c:axId val="-2125232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73311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fr-FR" sz="1400"/>
              <a:t>Répartition dépenses</a:t>
            </a:r>
          </a:p>
        </c:rich>
      </c:tx>
      <c:layout>
        <c:manualLayout>
          <c:xMode val="edge"/>
          <c:yMode val="edge"/>
          <c:x val="0.270386264216973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7117891513561"/>
          <c:y val="0.303710762035618"/>
          <c:w val="0.412430883639545"/>
          <c:h val="0.687384806065908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48907370953631"/>
                  <c:y val="0.0029904084975955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'2018'!$M$10:$M$20</c:f>
              <c:strCache>
                <c:ptCount val="11"/>
                <c:pt idx="0">
                  <c:v>Téléphonie-site internet-Mat. Info</c:v>
                </c:pt>
                <c:pt idx="1">
                  <c:v>Publicité (Flyers &amp; Vidéos)</c:v>
                </c:pt>
                <c:pt idx="2">
                  <c:v>Frais Bancaires</c:v>
                </c:pt>
                <c:pt idx="3">
                  <c:v>Remboursement stages subsidiés CFNA</c:v>
                </c:pt>
                <c:pt idx="4">
                  <c:v>Cadeaux membres-Livres</c:v>
                </c:pt>
                <c:pt idx="5">
                  <c:v>Frais Fonctionnement Secrétariat</c:v>
                </c:pt>
                <c:pt idx="6">
                  <c:v>Défraiements CA Frais transport</c:v>
                </c:pt>
                <c:pt idx="7">
                  <c:v>Events - Locations salles et catering</c:v>
                </c:pt>
                <c:pt idx="8">
                  <c:v>Article cancer</c:v>
                </c:pt>
                <c:pt idx="10">
                  <c:v>Solde</c:v>
                </c:pt>
              </c:strCache>
            </c:strRef>
          </c:cat>
          <c:val>
            <c:numRef>
              <c:f>'2018'!$N$10:$N$20</c:f>
              <c:numCache>
                <c:formatCode>#,##0.00\ "€"</c:formatCode>
                <c:ptCount val="11"/>
                <c:pt idx="0">
                  <c:v>1160.37</c:v>
                </c:pt>
                <c:pt idx="1">
                  <c:v>3364.82</c:v>
                </c:pt>
                <c:pt idx="2">
                  <c:v>298.41</c:v>
                </c:pt>
                <c:pt idx="3">
                  <c:v>72.0</c:v>
                </c:pt>
                <c:pt idx="4">
                  <c:v>1074.67</c:v>
                </c:pt>
                <c:pt idx="5">
                  <c:v>9152.16</c:v>
                </c:pt>
                <c:pt idx="6">
                  <c:v>940.4499999999995</c:v>
                </c:pt>
                <c:pt idx="7">
                  <c:v>4551.11</c:v>
                </c:pt>
                <c:pt idx="8">
                  <c:v>450.0</c:v>
                </c:pt>
                <c:pt idx="10">
                  <c:v>80.51000000000203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41-46A0-9906-1A6528E1F26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fr-FR" sz="1400"/>
              <a:t>Répartition des cotisations</a:t>
            </a:r>
          </a:p>
          <a:p>
            <a:pPr>
              <a:defRPr sz="1400"/>
            </a:pPr>
            <a:r>
              <a:rPr lang="fr-FR" sz="1400"/>
              <a:t>120 Cotisations</a:t>
            </a:r>
          </a:p>
        </c:rich>
      </c:tx>
      <c:layout>
        <c:manualLayout>
          <c:xMode val="edge"/>
          <c:yMode val="edge"/>
          <c:x val="0.222944823128452"/>
          <c:y val="0.00015523437087142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2752967446233"/>
          <c:y val="0.180953403265867"/>
          <c:w val="0.535636531907392"/>
          <c:h val="0.722570086667019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0.0811001803653853"/>
                  <c:y val="-0.09415990674881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6B-41B9-A19F-C6B5AD7409C2}"/>
                </c:ext>
              </c:extLst>
            </c:dLbl>
            <c:dLbl>
              <c:idx val="2"/>
              <c:layout>
                <c:manualLayout>
                  <c:x val="0.0379904289980994"/>
                  <c:y val="-0.05420373718390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4679802955665"/>
                  <c:y val="-1.38467685404447E-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5451568015205"/>
                  <c:y val="0.023614018602659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162274300841705"/>
                  <c:y val="0.079942372195922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11408573928259"/>
                  <c:y val="0.01003718285214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6B-41B9-A19F-C6B5AD7409C2}"/>
                </c:ext>
              </c:extLst>
            </c:dLbl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'2018'!$J$38:$J$46</c:f>
              <c:numCache>
                <c:formatCode>"€"#,##0.00;[Red]\-"€"#,##0.00</c:formatCode>
                <c:ptCount val="9"/>
                <c:pt idx="0">
                  <c:v>150.0</c:v>
                </c:pt>
                <c:pt idx="1">
                  <c:v>100.0</c:v>
                </c:pt>
                <c:pt idx="2">
                  <c:v>75.0</c:v>
                </c:pt>
                <c:pt idx="3">
                  <c:v>62.5</c:v>
                </c:pt>
                <c:pt idx="4">
                  <c:v>50.0</c:v>
                </c:pt>
                <c:pt idx="5">
                  <c:v>37.5</c:v>
                </c:pt>
                <c:pt idx="6">
                  <c:v>25.0</c:v>
                </c:pt>
                <c:pt idx="7">
                  <c:v>12.5</c:v>
                </c:pt>
                <c:pt idx="8">
                  <c:v>0.0</c:v>
                </c:pt>
              </c:numCache>
            </c:numRef>
          </c:cat>
          <c:val>
            <c:numRef>
              <c:f>'2018'!$K$38:$K$46</c:f>
              <c:numCache>
                <c:formatCode>General</c:formatCode>
                <c:ptCount val="9"/>
                <c:pt idx="0">
                  <c:v>50.0</c:v>
                </c:pt>
                <c:pt idx="1">
                  <c:v>2.0</c:v>
                </c:pt>
                <c:pt idx="2">
                  <c:v>4.0</c:v>
                </c:pt>
                <c:pt idx="3">
                  <c:v>4.0</c:v>
                </c:pt>
                <c:pt idx="4">
                  <c:v>13.0</c:v>
                </c:pt>
                <c:pt idx="5">
                  <c:v>4.0</c:v>
                </c:pt>
                <c:pt idx="6">
                  <c:v>32.0</c:v>
                </c:pt>
                <c:pt idx="7">
                  <c:v>11.0</c:v>
                </c:pt>
                <c:pt idx="8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6B-41B9-A19F-C6B5AD740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F8CD6-3BCB-4D06-9321-25F863324778}" type="datetimeFigureOut">
              <a:rPr lang="fr-BE" smtClean="0"/>
              <a:t>30/05/19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12F1E-4544-4355-8FC6-7CCEB44B635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814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12F1E-4544-4355-8FC6-7CCEB44B6354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650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 rot="5400000">
            <a:off x="5558915" y="3293269"/>
            <a:ext cx="6860108" cy="310064"/>
            <a:chOff x="0" y="0"/>
            <a:chExt cx="9144000" cy="6858000"/>
          </a:xfrm>
          <a:gradFill flip="none" rotWithShape="1">
            <a:gsLst>
              <a:gs pos="24000">
                <a:srgbClr val="41A099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grpSpPr>
        <p:grpSp>
          <p:nvGrpSpPr>
            <p:cNvPr id="70" name="Group 4"/>
            <p:cNvGrpSpPr/>
            <p:nvPr/>
          </p:nvGrpSpPr>
          <p:grpSpPr>
            <a:xfrm>
              <a:off x="0" y="0"/>
              <a:ext cx="2514600" cy="6858000"/>
              <a:chOff x="0" y="0"/>
              <a:chExt cx="2514600" cy="6858000"/>
            </a:xfrm>
            <a:grpFill/>
          </p:grpSpPr>
          <p:sp>
            <p:nvSpPr>
              <p:cNvPr id="115" name="Rectangle 114"/>
              <p:cNvSpPr/>
              <p:nvPr/>
            </p:nvSpPr>
            <p:spPr>
              <a:xfrm>
                <a:off x="914400" y="0"/>
                <a:ext cx="1600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2"/>
              <p:cNvSpPr/>
              <p:nvPr/>
            </p:nvSpPr>
            <p:spPr>
              <a:xfrm>
                <a:off x="0" y="0"/>
                <a:ext cx="457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3"/>
              <p:cNvSpPr/>
              <p:nvPr/>
            </p:nvSpPr>
            <p:spPr>
              <a:xfrm>
                <a:off x="228600" y="0"/>
                <a:ext cx="7620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5"/>
            <p:cNvGrpSpPr/>
            <p:nvPr/>
          </p:nvGrpSpPr>
          <p:grpSpPr>
            <a:xfrm>
              <a:off x="422910" y="0"/>
              <a:ext cx="2514600" cy="6858000"/>
              <a:chOff x="0" y="0"/>
              <a:chExt cx="2514600" cy="6858000"/>
            </a:xfrm>
            <a:grpFill/>
          </p:grpSpPr>
          <p:sp>
            <p:nvSpPr>
              <p:cNvPr id="85" name="Rectangle 84"/>
              <p:cNvSpPr/>
              <p:nvPr/>
            </p:nvSpPr>
            <p:spPr>
              <a:xfrm>
                <a:off x="914400" y="0"/>
                <a:ext cx="1600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0" y="0"/>
                <a:ext cx="457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28600" y="0"/>
                <a:ext cx="7620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9"/>
            <p:cNvGrpSpPr/>
            <p:nvPr/>
          </p:nvGrpSpPr>
          <p:grpSpPr>
            <a:xfrm rot="10800000">
              <a:off x="6629400" y="0"/>
              <a:ext cx="2514600" cy="6858000"/>
              <a:chOff x="0" y="0"/>
              <a:chExt cx="2514600" cy="6858000"/>
            </a:xfrm>
            <a:grpFill/>
          </p:grpSpPr>
          <p:sp>
            <p:nvSpPr>
              <p:cNvPr id="78" name="Rectangle 77"/>
              <p:cNvSpPr/>
              <p:nvPr/>
            </p:nvSpPr>
            <p:spPr>
              <a:xfrm>
                <a:off x="914400" y="0"/>
                <a:ext cx="1600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0" y="0"/>
                <a:ext cx="457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28600" y="0"/>
                <a:ext cx="7620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3810000" y="0"/>
              <a:ext cx="28194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895600" y="0"/>
              <a:ext cx="4572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124200" y="0"/>
              <a:ext cx="76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79" y="-25675"/>
            <a:ext cx="3282373" cy="6858000"/>
          </a:xfrm>
          <a:prstGeom prst="rect">
            <a:avLst/>
          </a:prstGeom>
          <a:scene3d>
            <a:camera prst="orthographicFront">
              <a:rot lat="10800000" lon="0" rev="5400000"/>
            </a:camera>
            <a:lightRig rig="threePt" dir="t"/>
          </a:scene3d>
        </p:spPr>
      </p:pic>
      <p:sp>
        <p:nvSpPr>
          <p:cNvPr id="46" name="Rectangle 45"/>
          <p:cNvSpPr/>
          <p:nvPr/>
        </p:nvSpPr>
        <p:spPr>
          <a:xfrm>
            <a:off x="4561243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rgbClr val="41A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nl-BE" dirty="0" err="1"/>
              <a:t>Cliquez</a:t>
            </a:r>
            <a:r>
              <a:rPr lang="nl-BE" dirty="0"/>
              <a:t> et </a:t>
            </a:r>
            <a:r>
              <a:rPr lang="nl-BE" dirty="0" err="1"/>
              <a:t>modifiez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3"/>
            <a:ext cx="3309803" cy="1260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style</a:t>
            </a:r>
            <a:r>
              <a:rPr lang="nl-BE" dirty="0"/>
              <a:t> des sous-</a:t>
            </a:r>
            <a:r>
              <a:rPr lang="nl-BE" dirty="0" err="1"/>
              <a:t>titres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fld id="{0A98AF03-7270-45C2-A683-C5E353EF01A5}" type="datetime4">
              <a:rPr lang="en-US" smtClean="0"/>
              <a:pPr/>
              <a:t>mai 30, 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5"/>
            <a:ext cx="3505200" cy="81740"/>
          </a:xfrm>
          <a:prstGeom prst="rect">
            <a:avLst/>
          </a:prstGeom>
          <a:solidFill>
            <a:srgbClr val="41A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7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_Logo UD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1A9F2FCF-7E2D-45ED-82A9-22751341E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475" y="270748"/>
            <a:ext cx="8360087" cy="600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BE" noProof="0"/>
              <a:t>Cliquez et modifiez le titre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5FD691-54E5-4252-A5E3-489B68D18C91}"/>
              </a:ext>
            </a:extLst>
          </p:cNvPr>
          <p:cNvSpPr txBox="1"/>
          <p:nvPr userDrawn="1"/>
        </p:nvSpPr>
        <p:spPr>
          <a:xfrm>
            <a:off x="8479769" y="6568679"/>
            <a:ext cx="66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noProof="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noProof="0">
              <a:solidFill>
                <a:srgbClr val="24637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385D12C-D42B-4A96-AD99-E909896C8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375711"/>
            <a:ext cx="9143999" cy="5145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B179678-58B8-40CA-BD02-FCE06A17B300}"/>
              </a:ext>
            </a:extLst>
          </p:cNvPr>
          <p:cNvSpPr/>
          <p:nvPr userDrawn="1"/>
        </p:nvSpPr>
        <p:spPr>
          <a:xfrm>
            <a:off x="0" y="6112258"/>
            <a:ext cx="8859328" cy="74574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noProof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1D5AE0B-1173-4A59-8EE7-3F2585F31989}"/>
              </a:ext>
            </a:extLst>
          </p:cNvPr>
          <p:cNvGrpSpPr/>
          <p:nvPr userDrawn="1"/>
        </p:nvGrpSpPr>
        <p:grpSpPr>
          <a:xfrm>
            <a:off x="220061" y="6314387"/>
            <a:ext cx="865211" cy="463065"/>
            <a:chOff x="315856" y="5556741"/>
            <a:chExt cx="865210" cy="463065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73960EC-2D1C-45FE-BE6B-E5CAABFB93F2}"/>
                </a:ext>
              </a:extLst>
            </p:cNvPr>
            <p:cNvSpPr/>
            <p:nvPr/>
          </p:nvSpPr>
          <p:spPr>
            <a:xfrm>
              <a:off x="315856" y="5556741"/>
              <a:ext cx="865210" cy="457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DC94B39E-2DFC-408C-A0F2-42596B23B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90" y="5577092"/>
              <a:ext cx="825058" cy="44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1A9F2FCF-7E2D-45ED-82A9-22751341E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475" y="270748"/>
            <a:ext cx="8360087" cy="600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BE" noProof="0"/>
              <a:t>Cliquez et modifiez le titre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5FD691-54E5-4252-A5E3-489B68D18C91}"/>
              </a:ext>
            </a:extLst>
          </p:cNvPr>
          <p:cNvSpPr txBox="1"/>
          <p:nvPr userDrawn="1"/>
        </p:nvSpPr>
        <p:spPr>
          <a:xfrm>
            <a:off x="8479769" y="6568679"/>
            <a:ext cx="66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noProof="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noProof="0">
              <a:solidFill>
                <a:srgbClr val="2463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2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. Blank_Logo UD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74494E-225D-4C26-B797-C782ABC62909}"/>
              </a:ext>
            </a:extLst>
          </p:cNvPr>
          <p:cNvSpPr txBox="1"/>
          <p:nvPr userDrawn="1"/>
        </p:nvSpPr>
        <p:spPr>
          <a:xfrm>
            <a:off x="8479769" y="6568679"/>
            <a:ext cx="66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dirty="0">
              <a:solidFill>
                <a:srgbClr val="24637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440E13D-6B1D-4973-AE6F-53743D4D9E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375711"/>
            <a:ext cx="5684807" cy="5145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68823C-8CE0-4774-9F79-C53133AADD4F}"/>
              </a:ext>
            </a:extLst>
          </p:cNvPr>
          <p:cNvSpPr/>
          <p:nvPr userDrawn="1"/>
        </p:nvSpPr>
        <p:spPr>
          <a:xfrm>
            <a:off x="2" y="6220582"/>
            <a:ext cx="5357004" cy="6374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E5AEE3F-38B7-4487-89B0-C8F3D5E96BFB}"/>
              </a:ext>
            </a:extLst>
          </p:cNvPr>
          <p:cNvGrpSpPr/>
          <p:nvPr userDrawn="1"/>
        </p:nvGrpSpPr>
        <p:grpSpPr>
          <a:xfrm>
            <a:off x="220063" y="6314387"/>
            <a:ext cx="1099780" cy="463065"/>
            <a:chOff x="315856" y="5556741"/>
            <a:chExt cx="865210" cy="463065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3B2A0A50-035E-42DF-A2A5-B6E9E4F657B2}"/>
                </a:ext>
              </a:extLst>
            </p:cNvPr>
            <p:cNvSpPr/>
            <p:nvPr/>
          </p:nvSpPr>
          <p:spPr>
            <a:xfrm>
              <a:off x="315856" y="5556741"/>
              <a:ext cx="865210" cy="457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6FF86777-4F31-4CA6-AFDC-194CCD150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90" y="5577092"/>
              <a:ext cx="825058" cy="44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075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74494E-225D-4C26-B797-C782ABC62909}"/>
              </a:ext>
            </a:extLst>
          </p:cNvPr>
          <p:cNvSpPr txBox="1"/>
          <p:nvPr userDrawn="1"/>
        </p:nvSpPr>
        <p:spPr>
          <a:xfrm>
            <a:off x="8479769" y="6568679"/>
            <a:ext cx="66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dirty="0">
              <a:solidFill>
                <a:srgbClr val="2463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7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e UD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1EBFA2-290E-406E-B7F5-774265A4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59" y="183664"/>
            <a:ext cx="8782948" cy="600404"/>
          </a:xfrm>
        </p:spPr>
        <p:txBody>
          <a:bodyPr/>
          <a:lstStyle>
            <a:lvl1pPr>
              <a:defRPr/>
            </a:lvl1pPr>
          </a:lstStyle>
          <a:p>
            <a:r>
              <a:rPr lang="fr-BE" noProof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D578903-C315-4413-B8D5-0185E3BCBEF0}"/>
              </a:ext>
            </a:extLst>
          </p:cNvPr>
          <p:cNvSpPr/>
          <p:nvPr userDrawn="1"/>
        </p:nvSpPr>
        <p:spPr>
          <a:xfrm>
            <a:off x="43543" y="34831"/>
            <a:ext cx="9072000" cy="6804000"/>
          </a:xfrm>
          <a:prstGeom prst="rect">
            <a:avLst/>
          </a:prstGeom>
          <a:noFill/>
          <a:ln w="15875" cap="flat" cmpd="sng" algn="ctr">
            <a:solidFill>
              <a:srgbClr val="41A099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srgbClr val="84FFA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95329CA-C513-4066-81D9-C659DFF40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5" y="5852163"/>
            <a:ext cx="1158243" cy="85037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689804E1-FF0E-45E1-B03B-92353B6EEA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759" y="932900"/>
            <a:ext cx="8782948" cy="47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BE" noProof="0"/>
              <a:t>Cliquez pour modifier les styles du texte du masque</a:t>
            </a:r>
          </a:p>
          <a:p>
            <a:pPr lvl="1"/>
            <a:r>
              <a:rPr lang="fr-BE" noProof="0"/>
              <a:t>Deuxième niveau</a:t>
            </a:r>
          </a:p>
          <a:p>
            <a:pPr lvl="2"/>
            <a:r>
              <a:rPr lang="fr-BE" noProof="0"/>
              <a:t>Troisième niveau</a:t>
            </a:r>
          </a:p>
          <a:p>
            <a:pPr lvl="3"/>
            <a:r>
              <a:rPr lang="fr-BE" noProof="0"/>
              <a:t>Quatrième niveau</a:t>
            </a:r>
          </a:p>
          <a:p>
            <a:pPr lvl="4"/>
            <a:r>
              <a:rPr lang="fr-BE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1611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D82063A-E9A7-4458-AAD2-8A2F712347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443"/>
            <a:ext cx="9144000" cy="4650509"/>
          </a:xfrm>
          <a:prstGeom prst="rect">
            <a:avLst/>
          </a:prstGeom>
        </p:spPr>
      </p:pic>
      <p:pic>
        <p:nvPicPr>
          <p:cNvPr id="27" name="Capture d’écran 2017-04-25 à 21.19.02.png">
            <a:extLst>
              <a:ext uri="{FF2B5EF4-FFF2-40B4-BE49-F238E27FC236}">
                <a16:creationId xmlns="" xmlns:a16="http://schemas.microsoft.com/office/drawing/2014/main" id="{8F6551F2-ACCA-4BFE-A69F-7521563DF0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428508" y="162673"/>
            <a:ext cx="2641600" cy="129312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D2F8CFC-9F75-4A05-AE51-10B138F87ED0}"/>
              </a:ext>
            </a:extLst>
          </p:cNvPr>
          <p:cNvSpPr/>
          <p:nvPr userDrawn="1"/>
        </p:nvSpPr>
        <p:spPr>
          <a:xfrm>
            <a:off x="18904" y="1764440"/>
            <a:ext cx="9144000" cy="500581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3652" y="1933852"/>
            <a:ext cx="7190293" cy="17021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 i="1">
                <a:solidFill>
                  <a:schemeClr val="accent6"/>
                </a:solidFill>
              </a:defRPr>
            </a:lvl1pPr>
          </a:lstStyle>
          <a:p>
            <a:r>
              <a:rPr lang="fr-BE" noProof="0"/>
              <a:t>Cliquez et modifiez le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3861" y="4152973"/>
            <a:ext cx="4580625" cy="1260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24637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2450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Logo UD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F10586BE-F2E0-44BA-9ACD-7F911751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75" y="270748"/>
            <a:ext cx="8360087" cy="600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BE" dirty="0"/>
              <a:t>Cliquez et modifiez le titre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112A7BD4-1749-4111-857C-DB1E80BD7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75" y="1045252"/>
            <a:ext cx="8360087" cy="5114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5986117-C511-4155-9C8D-32130CEB3B91}"/>
              </a:ext>
            </a:extLst>
          </p:cNvPr>
          <p:cNvSpPr txBox="1"/>
          <p:nvPr userDrawn="1"/>
        </p:nvSpPr>
        <p:spPr>
          <a:xfrm>
            <a:off x="8479769" y="6568679"/>
            <a:ext cx="66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dirty="0">
              <a:solidFill>
                <a:srgbClr val="24637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1028CB-D2F1-4807-B8C2-CE8C31C30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375711"/>
            <a:ext cx="5684807" cy="5145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4338075-B557-4697-A1D4-96CB3367D5BD}"/>
              </a:ext>
            </a:extLst>
          </p:cNvPr>
          <p:cNvSpPr/>
          <p:nvPr userDrawn="1"/>
        </p:nvSpPr>
        <p:spPr>
          <a:xfrm>
            <a:off x="2" y="6220582"/>
            <a:ext cx="5357004" cy="6374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3E41270-B6E0-4C41-9148-1A967E28837F}"/>
              </a:ext>
            </a:extLst>
          </p:cNvPr>
          <p:cNvGrpSpPr/>
          <p:nvPr userDrawn="1"/>
        </p:nvGrpSpPr>
        <p:grpSpPr>
          <a:xfrm>
            <a:off x="220063" y="6314387"/>
            <a:ext cx="1099780" cy="463065"/>
            <a:chOff x="315856" y="5556741"/>
            <a:chExt cx="865210" cy="463065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FD58C03D-F186-4E6A-905A-9AF01F57C079}"/>
                </a:ext>
              </a:extLst>
            </p:cNvPr>
            <p:cNvSpPr/>
            <p:nvPr/>
          </p:nvSpPr>
          <p:spPr>
            <a:xfrm>
              <a:off x="315856" y="5556741"/>
              <a:ext cx="865210" cy="457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96D640B-F464-40C1-A909-304262E2D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90" y="5577092"/>
              <a:ext cx="825058" cy="44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73857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En-tête de section_Logo UD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7" y="2900831"/>
            <a:ext cx="6637468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>
                <a:solidFill>
                  <a:srgbClr val="CC5439"/>
                </a:solidFill>
              </a:defRPr>
            </a:lvl1pPr>
          </a:lstStyle>
          <a:p>
            <a:r>
              <a:rPr lang="fr-BE" noProof="0"/>
              <a:t>Cliquez et modifiez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8645" y="4267203"/>
            <a:ext cx="6637467" cy="15204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BE" noProof="0"/>
              <a:t>Cliquez pour modifier les styles du texte du masque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8B20AA5-6F63-4366-9E9F-71BB4AA46A80}"/>
              </a:ext>
            </a:extLst>
          </p:cNvPr>
          <p:cNvSpPr txBox="1"/>
          <p:nvPr userDrawn="1"/>
        </p:nvSpPr>
        <p:spPr>
          <a:xfrm>
            <a:off x="8479769" y="6568679"/>
            <a:ext cx="66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noProof="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noProof="0">
              <a:solidFill>
                <a:srgbClr val="24637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C5E6BE-4977-429D-8323-42E5B3FCC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375711"/>
            <a:ext cx="5684807" cy="5145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5C1D840-1A3E-4E46-AA7A-BA5A28529F27}"/>
              </a:ext>
            </a:extLst>
          </p:cNvPr>
          <p:cNvSpPr/>
          <p:nvPr userDrawn="1"/>
        </p:nvSpPr>
        <p:spPr>
          <a:xfrm>
            <a:off x="2" y="6220582"/>
            <a:ext cx="5357004" cy="6374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noProof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9F5E34D9-D25A-473A-BD0A-D9B51819176F}"/>
              </a:ext>
            </a:extLst>
          </p:cNvPr>
          <p:cNvGrpSpPr/>
          <p:nvPr userDrawn="1"/>
        </p:nvGrpSpPr>
        <p:grpSpPr>
          <a:xfrm>
            <a:off x="220063" y="6314387"/>
            <a:ext cx="1099780" cy="463065"/>
            <a:chOff x="315856" y="5556741"/>
            <a:chExt cx="865210" cy="463065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E2E628A3-5BA7-4DBC-9E5A-6EE5FFB1EB8D}"/>
                </a:ext>
              </a:extLst>
            </p:cNvPr>
            <p:cNvSpPr/>
            <p:nvPr/>
          </p:nvSpPr>
          <p:spPr>
            <a:xfrm>
              <a:off x="315856" y="5556741"/>
              <a:ext cx="865210" cy="457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2627C29F-C831-4EF7-B558-104ECFE92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90" y="5577092"/>
              <a:ext cx="825058" cy="44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7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7" y="2900831"/>
            <a:ext cx="6637468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>
                <a:solidFill>
                  <a:srgbClr val="CC5439"/>
                </a:solidFill>
              </a:defRPr>
            </a:lvl1pPr>
          </a:lstStyle>
          <a:p>
            <a:r>
              <a:rPr lang="fr-BE" noProof="0"/>
              <a:t>Cliquez et modifiez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8645" y="4267203"/>
            <a:ext cx="6637467" cy="15204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BE" noProof="0"/>
              <a:t>Cliquez pour modifier les styles du texte du masque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8B20AA5-6F63-4366-9E9F-71BB4AA46A80}"/>
              </a:ext>
            </a:extLst>
          </p:cNvPr>
          <p:cNvSpPr txBox="1"/>
          <p:nvPr userDrawn="1"/>
        </p:nvSpPr>
        <p:spPr>
          <a:xfrm>
            <a:off x="8479769" y="6568679"/>
            <a:ext cx="66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noProof="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noProof="0">
              <a:solidFill>
                <a:srgbClr val="2463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6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_Logo UD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7" y="2900832"/>
            <a:ext cx="6637468" cy="679133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>
                <a:solidFill>
                  <a:srgbClr val="CC5439"/>
                </a:solidFill>
              </a:defRPr>
            </a:lvl1pPr>
          </a:lstStyle>
          <a:p>
            <a:r>
              <a:rPr lang="fr-BE" noProof="0"/>
              <a:t>Cliquez et modifiez le titre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08E3F5-16A8-4501-A925-3794667EF0AB}"/>
              </a:ext>
            </a:extLst>
          </p:cNvPr>
          <p:cNvSpPr txBox="1"/>
          <p:nvPr userDrawn="1"/>
        </p:nvSpPr>
        <p:spPr>
          <a:xfrm>
            <a:off x="8479769" y="6568679"/>
            <a:ext cx="66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noProof="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noProof="0">
              <a:solidFill>
                <a:srgbClr val="24637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5A6F7A6-1ACC-4321-BAAE-EF7E94F7B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375711"/>
            <a:ext cx="5684807" cy="5145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0B62AF6-B80F-414C-B6C7-B41E3E9F1361}"/>
              </a:ext>
            </a:extLst>
          </p:cNvPr>
          <p:cNvSpPr/>
          <p:nvPr userDrawn="1"/>
        </p:nvSpPr>
        <p:spPr>
          <a:xfrm>
            <a:off x="2" y="6220582"/>
            <a:ext cx="5357004" cy="6374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noProof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8D4C019-CCDC-4CBE-9308-4D8804A43CDD}"/>
              </a:ext>
            </a:extLst>
          </p:cNvPr>
          <p:cNvGrpSpPr/>
          <p:nvPr userDrawn="1"/>
        </p:nvGrpSpPr>
        <p:grpSpPr>
          <a:xfrm>
            <a:off x="220063" y="6314387"/>
            <a:ext cx="1099780" cy="463065"/>
            <a:chOff x="315856" y="5556741"/>
            <a:chExt cx="865210" cy="463065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788163D2-FB70-45EF-B11A-2224D09047F0}"/>
                </a:ext>
              </a:extLst>
            </p:cNvPr>
            <p:cNvSpPr/>
            <p:nvPr/>
          </p:nvSpPr>
          <p:spPr>
            <a:xfrm>
              <a:off x="315856" y="5556741"/>
              <a:ext cx="865210" cy="457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83D1FB7-E492-4D40-94FA-00FEBBAB4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90" y="5577092"/>
              <a:ext cx="825058" cy="44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857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7" y="2900832"/>
            <a:ext cx="6637468" cy="679133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 baseline="0">
                <a:solidFill>
                  <a:srgbClr val="CC5439"/>
                </a:solidFill>
              </a:defRPr>
            </a:lvl1pPr>
          </a:lstStyle>
          <a:p>
            <a:r>
              <a:rPr lang="fr-BE" noProof="0"/>
              <a:t>Cliquez et modifiez le titre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08E3F5-16A8-4501-A925-3794667EF0AB}"/>
              </a:ext>
            </a:extLst>
          </p:cNvPr>
          <p:cNvSpPr txBox="1"/>
          <p:nvPr userDrawn="1"/>
        </p:nvSpPr>
        <p:spPr>
          <a:xfrm>
            <a:off x="8479769" y="6568679"/>
            <a:ext cx="66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noProof="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noProof="0">
              <a:solidFill>
                <a:srgbClr val="2463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_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CEA3F45-D853-46F4-BDAC-50E00DE6404F}"/>
              </a:ext>
            </a:extLst>
          </p:cNvPr>
          <p:cNvGrpSpPr/>
          <p:nvPr userDrawn="1"/>
        </p:nvGrpSpPr>
        <p:grpSpPr>
          <a:xfrm>
            <a:off x="-450283" y="-21510"/>
            <a:ext cx="10023048" cy="6858000"/>
            <a:chOff x="-382404" y="0"/>
            <a:chExt cx="9932332" cy="6858000"/>
          </a:xfrm>
          <a:gradFill flip="none" rotWithShape="1">
            <a:gsLst>
              <a:gs pos="24000">
                <a:srgbClr val="41A099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grpSpPr>
        <p:grpSp>
          <p:nvGrpSpPr>
            <p:cNvPr id="6" name="Group 44">
              <a:extLst>
                <a:ext uri="{FF2B5EF4-FFF2-40B4-BE49-F238E27FC236}">
                  <a16:creationId xmlns="" xmlns:a16="http://schemas.microsoft.com/office/drawing/2014/main" id="{D71A85E1-49E7-4B3E-8780-31F6340025CD}"/>
                </a:ext>
              </a:extLst>
            </p:cNvPr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grpSp>
            <p:nvGrpSpPr>
              <p:cNvPr id="29" name="Group 4">
                <a:extLst>
                  <a:ext uri="{FF2B5EF4-FFF2-40B4-BE49-F238E27FC236}">
                    <a16:creationId xmlns="" xmlns:a16="http://schemas.microsoft.com/office/drawing/2014/main" id="{3D634EFF-BDF7-4A83-AE5D-8B93541B8368}"/>
                  </a:ext>
                </a:extLst>
              </p:cNvPr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  <a:grpFill/>
            </p:grpSpPr>
            <p:sp>
              <p:nvSpPr>
                <p:cNvPr id="41" name="Rectangle 40">
                  <a:extLst>
                    <a:ext uri="{FF2B5EF4-FFF2-40B4-BE49-F238E27FC236}">
                      <a16:creationId xmlns="" xmlns:a16="http://schemas.microsoft.com/office/drawing/2014/main" id="{43E591D3-5E47-422D-8642-C7269AE46165}"/>
                    </a:ext>
                  </a:extLst>
                </p:cNvPr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noProof="0"/>
                </a:p>
              </p:txBody>
            </p:sp>
            <p:sp>
              <p:nvSpPr>
                <p:cNvPr id="42" name="Rectangle 2">
                  <a:extLst>
                    <a:ext uri="{FF2B5EF4-FFF2-40B4-BE49-F238E27FC236}">
                      <a16:creationId xmlns="" xmlns:a16="http://schemas.microsoft.com/office/drawing/2014/main" id="{891639CE-77DE-46D4-8D52-4D5B9EE1C47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noProof="0"/>
                </a:p>
              </p:txBody>
            </p:sp>
            <p:sp>
              <p:nvSpPr>
                <p:cNvPr id="43" name="Rectangle 3">
                  <a:extLst>
                    <a:ext uri="{FF2B5EF4-FFF2-40B4-BE49-F238E27FC236}">
                      <a16:creationId xmlns="" xmlns:a16="http://schemas.microsoft.com/office/drawing/2014/main" id="{1F81FD15-D997-4EF2-A8D5-A8495E63BD97}"/>
                    </a:ext>
                  </a:extLst>
                </p:cNvPr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noProof="0"/>
                </a:p>
              </p:txBody>
            </p:sp>
          </p:grpSp>
          <p:grpSp>
            <p:nvGrpSpPr>
              <p:cNvPr id="30" name="Group 5">
                <a:extLst>
                  <a:ext uri="{FF2B5EF4-FFF2-40B4-BE49-F238E27FC236}">
                    <a16:creationId xmlns="" xmlns:a16="http://schemas.microsoft.com/office/drawing/2014/main" id="{A1F0EC64-64B0-4F96-98EB-530C8F7DED1E}"/>
                  </a:ext>
                </a:extLst>
              </p:cNvPr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  <a:grpFill/>
            </p:grpSpPr>
            <p:sp>
              <p:nvSpPr>
                <p:cNvPr id="38" name="Rectangle 37">
                  <a:extLst>
                    <a:ext uri="{FF2B5EF4-FFF2-40B4-BE49-F238E27FC236}">
                      <a16:creationId xmlns="" xmlns:a16="http://schemas.microsoft.com/office/drawing/2014/main" id="{06969776-24A4-434C-A8E3-D0CEE784C2CC}"/>
                    </a:ext>
                  </a:extLst>
                </p:cNvPr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noProof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="" xmlns:a16="http://schemas.microsoft.com/office/drawing/2014/main" id="{22717350-BA8E-4051-B94D-AD04233A1C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noProof="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="" xmlns:a16="http://schemas.microsoft.com/office/drawing/2014/main" id="{867C1061-954C-4158-AAE8-69D7558697E4}"/>
                    </a:ext>
                  </a:extLst>
                </p:cNvPr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noProof="0"/>
                </a:p>
              </p:txBody>
            </p:sp>
          </p:grpSp>
          <p:grpSp>
            <p:nvGrpSpPr>
              <p:cNvPr id="31" name="Group 9">
                <a:extLst>
                  <a:ext uri="{FF2B5EF4-FFF2-40B4-BE49-F238E27FC236}">
                    <a16:creationId xmlns="" xmlns:a16="http://schemas.microsoft.com/office/drawing/2014/main" id="{88F4EF20-0ABC-42F1-96EF-9E859AA31754}"/>
                  </a:ext>
                </a:extLst>
              </p:cNvPr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="" xmlns:a16="http://schemas.microsoft.com/office/drawing/2014/main" id="{92E3515B-58A8-40AA-89ED-AE7C14A1532B}"/>
                    </a:ext>
                  </a:extLst>
                </p:cNvPr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noProof="0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="" xmlns:a16="http://schemas.microsoft.com/office/drawing/2014/main" id="{4B2DADD8-126B-4C53-A0D5-4C79E39231D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noProof="0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="" xmlns:a16="http://schemas.microsoft.com/office/drawing/2014/main" id="{A266118C-A773-4134-B93B-E1908D7EBD52}"/>
                    </a:ext>
                  </a:extLst>
                </p:cNvPr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noProof="0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C6009FDC-F81C-4BFD-A2E6-230E272EEC29}"/>
                  </a:ext>
                </a:extLst>
              </p:cNvPr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noProof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1624E1AA-B664-49DB-98AB-489E4D962DCD}"/>
                  </a:ext>
                </a:extLst>
              </p:cNvPr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noProof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8BB916EC-DE87-4AEF-84FD-D28397E97029}"/>
                  </a:ext>
                </a:extLst>
              </p:cNvPr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 noProof="0"/>
              </a:p>
            </p:txBody>
          </p:sp>
        </p:grpSp>
        <p:sp>
          <p:nvSpPr>
            <p:cNvPr id="7" name="Freeform 43">
              <a:extLst>
                <a:ext uri="{FF2B5EF4-FFF2-40B4-BE49-F238E27FC236}">
                  <a16:creationId xmlns="" xmlns:a16="http://schemas.microsoft.com/office/drawing/2014/main" id="{3AD708C6-0D4E-4D34-B127-ADF62536E557}"/>
                </a:ext>
              </a:extLst>
            </p:cNvPr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grpFill/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8" name="Freeform 44">
              <a:extLst>
                <a:ext uri="{FF2B5EF4-FFF2-40B4-BE49-F238E27FC236}">
                  <a16:creationId xmlns="" xmlns:a16="http://schemas.microsoft.com/office/drawing/2014/main" id="{1E20D1E7-5BCC-4244-8299-9C473F60E62B}"/>
                </a:ext>
              </a:extLst>
            </p:cNvPr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grpFill/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9" name="Freeform 45">
              <a:extLst>
                <a:ext uri="{FF2B5EF4-FFF2-40B4-BE49-F238E27FC236}">
                  <a16:creationId xmlns="" xmlns:a16="http://schemas.microsoft.com/office/drawing/2014/main" id="{9A882FC8-7AA4-44E6-83BF-152C2D001E08}"/>
                </a:ext>
              </a:extLst>
            </p:cNvPr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grpFill/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10" name="Freeform 46">
              <a:extLst>
                <a:ext uri="{FF2B5EF4-FFF2-40B4-BE49-F238E27FC236}">
                  <a16:creationId xmlns="" xmlns:a16="http://schemas.microsoft.com/office/drawing/2014/main" id="{FCACC445-B0C5-42AE-8474-4309FA65CDB9}"/>
                </a:ext>
              </a:extLst>
            </p:cNvPr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grpFill/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11" name="Freeform 48">
              <a:extLst>
                <a:ext uri="{FF2B5EF4-FFF2-40B4-BE49-F238E27FC236}">
                  <a16:creationId xmlns="" xmlns:a16="http://schemas.microsoft.com/office/drawing/2014/main" id="{8493791D-78B1-481B-BF50-C4DC4449C28C}"/>
                </a:ext>
              </a:extLst>
            </p:cNvPr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grpFill/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12" name="Hexagon 11">
              <a:extLst>
                <a:ext uri="{FF2B5EF4-FFF2-40B4-BE49-F238E27FC236}">
                  <a16:creationId xmlns="" xmlns:a16="http://schemas.microsoft.com/office/drawing/2014/main" id="{E22125A5-91F5-4234-8A5E-F3997AB66E54}"/>
                </a:ext>
              </a:extLst>
            </p:cNvPr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13" name="Hexagon 12">
              <a:extLst>
                <a:ext uri="{FF2B5EF4-FFF2-40B4-BE49-F238E27FC236}">
                  <a16:creationId xmlns="" xmlns:a16="http://schemas.microsoft.com/office/drawing/2014/main" id="{6C09DD35-2D17-4A03-B8DA-347678583CBE}"/>
                </a:ext>
              </a:extLst>
            </p:cNvPr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14" name="Hexagon 13">
              <a:extLst>
                <a:ext uri="{FF2B5EF4-FFF2-40B4-BE49-F238E27FC236}">
                  <a16:creationId xmlns="" xmlns:a16="http://schemas.microsoft.com/office/drawing/2014/main" id="{983021F1-B6F5-4293-AE5A-D2F5A13569B1}"/>
                </a:ext>
              </a:extLst>
            </p:cNvPr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="" xmlns:a16="http://schemas.microsoft.com/office/drawing/2014/main" id="{1FC33CF0-ADAA-448F-B3C1-1BE965AAA64B}"/>
                </a:ext>
              </a:extLst>
            </p:cNvPr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16" name="Hexagon 15">
              <a:extLst>
                <a:ext uri="{FF2B5EF4-FFF2-40B4-BE49-F238E27FC236}">
                  <a16:creationId xmlns="" xmlns:a16="http://schemas.microsoft.com/office/drawing/2014/main" id="{2A5BBDAC-6CA5-4088-A555-9B0E9C0AA72B}"/>
                </a:ext>
              </a:extLst>
            </p:cNvPr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17" name="Freeform 54">
              <a:extLst>
                <a:ext uri="{FF2B5EF4-FFF2-40B4-BE49-F238E27FC236}">
                  <a16:creationId xmlns="" xmlns:a16="http://schemas.microsoft.com/office/drawing/2014/main" id="{66ABA9A7-53CF-45C3-A9ED-A2A8885E9346}"/>
                </a:ext>
              </a:extLst>
            </p:cNvPr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18" name="Hexagon 17">
              <a:extLst>
                <a:ext uri="{FF2B5EF4-FFF2-40B4-BE49-F238E27FC236}">
                  <a16:creationId xmlns="" xmlns:a16="http://schemas.microsoft.com/office/drawing/2014/main" id="{B40403B1-59EF-4424-BD23-2552490078D4}"/>
                </a:ext>
              </a:extLst>
            </p:cNvPr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19" name="Hexagon 18">
              <a:extLst>
                <a:ext uri="{FF2B5EF4-FFF2-40B4-BE49-F238E27FC236}">
                  <a16:creationId xmlns="" xmlns:a16="http://schemas.microsoft.com/office/drawing/2014/main" id="{A66EAAC9-ADD7-4F93-817F-A8CC84E25D9C}"/>
                </a:ext>
              </a:extLst>
            </p:cNvPr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20" name="Hexagon 19">
              <a:extLst>
                <a:ext uri="{FF2B5EF4-FFF2-40B4-BE49-F238E27FC236}">
                  <a16:creationId xmlns="" xmlns:a16="http://schemas.microsoft.com/office/drawing/2014/main" id="{2DD315FD-E45F-4673-BFE5-D7BB161AFE70}"/>
                </a:ext>
              </a:extLst>
            </p:cNvPr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21" name="Hexagon 20">
              <a:extLst>
                <a:ext uri="{FF2B5EF4-FFF2-40B4-BE49-F238E27FC236}">
                  <a16:creationId xmlns="" xmlns:a16="http://schemas.microsoft.com/office/drawing/2014/main" id="{14694F88-B582-4BB4-A12E-DA99A1B733A6}"/>
                </a:ext>
              </a:extLst>
            </p:cNvPr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22" name="Hexagon 21">
              <a:extLst>
                <a:ext uri="{FF2B5EF4-FFF2-40B4-BE49-F238E27FC236}">
                  <a16:creationId xmlns="" xmlns:a16="http://schemas.microsoft.com/office/drawing/2014/main" id="{4E60FFE4-8F23-4429-9031-A315D76CAD90}"/>
                </a:ext>
              </a:extLst>
            </p:cNvPr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23" name="Hexagon 22">
              <a:extLst>
                <a:ext uri="{FF2B5EF4-FFF2-40B4-BE49-F238E27FC236}">
                  <a16:creationId xmlns="" xmlns:a16="http://schemas.microsoft.com/office/drawing/2014/main" id="{B15754C7-B21A-40D1-A03F-FBD9C846E465}"/>
                </a:ext>
              </a:extLst>
            </p:cNvPr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24" name="Hexagon 23">
              <a:extLst>
                <a:ext uri="{FF2B5EF4-FFF2-40B4-BE49-F238E27FC236}">
                  <a16:creationId xmlns="" xmlns:a16="http://schemas.microsoft.com/office/drawing/2014/main" id="{9E0A251A-02D8-47B2-AA8D-1D5EE6BE4949}"/>
                </a:ext>
              </a:extLst>
            </p:cNvPr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25" name="Hexagon 24">
              <a:extLst>
                <a:ext uri="{FF2B5EF4-FFF2-40B4-BE49-F238E27FC236}">
                  <a16:creationId xmlns="" xmlns:a16="http://schemas.microsoft.com/office/drawing/2014/main" id="{18760BDE-4A46-433D-9CEA-5DD287D895CF}"/>
                </a:ext>
              </a:extLst>
            </p:cNvPr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26" name="Hexagon 25">
              <a:extLst>
                <a:ext uri="{FF2B5EF4-FFF2-40B4-BE49-F238E27FC236}">
                  <a16:creationId xmlns="" xmlns:a16="http://schemas.microsoft.com/office/drawing/2014/main" id="{EC8FFE81-F49B-41A1-8835-AE2EB884D7E4}"/>
                </a:ext>
              </a:extLst>
            </p:cNvPr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27" name="Freeform 98">
              <a:extLst>
                <a:ext uri="{FF2B5EF4-FFF2-40B4-BE49-F238E27FC236}">
                  <a16:creationId xmlns="" xmlns:a16="http://schemas.microsoft.com/office/drawing/2014/main" id="{B069DA57-B90A-4B51-B4FC-D98480DE6A3B}"/>
                </a:ext>
              </a:extLst>
            </p:cNvPr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  <p:sp>
          <p:nvSpPr>
            <p:cNvPr id="28" name="Freeform 99">
              <a:extLst>
                <a:ext uri="{FF2B5EF4-FFF2-40B4-BE49-F238E27FC236}">
                  <a16:creationId xmlns="" xmlns:a16="http://schemas.microsoft.com/office/drawing/2014/main" id="{3BB119D4-A199-40DD-A24A-B6B5EAC40EDE}"/>
                </a:ext>
              </a:extLst>
            </p:cNvPr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noProof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7" y="2900832"/>
            <a:ext cx="6637468" cy="679133"/>
          </a:xfrm>
          <a:prstGeom prst="rect">
            <a:avLst/>
          </a:prstGeom>
        </p:spPr>
        <p:txBody>
          <a:bodyPr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fr-BE" noProof="0"/>
              <a:t>Cliquez et modifiez le titre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08E3F5-16A8-4501-A925-3794667EF0AB}"/>
              </a:ext>
            </a:extLst>
          </p:cNvPr>
          <p:cNvSpPr txBox="1"/>
          <p:nvPr userDrawn="1"/>
        </p:nvSpPr>
        <p:spPr>
          <a:xfrm>
            <a:off x="8479769" y="6568679"/>
            <a:ext cx="66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noProof="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noProof="0">
              <a:solidFill>
                <a:srgbClr val="2463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_Logo UD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809503" y="1949573"/>
            <a:ext cx="3419856" cy="3743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BE" noProof="0"/>
              <a:t>Cliquez pour modifier les styles du texte du masque</a:t>
            </a:r>
          </a:p>
          <a:p>
            <a:pPr lvl="1"/>
            <a:r>
              <a:rPr lang="fr-BE" noProof="0"/>
              <a:t>Deuxième niveau</a:t>
            </a:r>
          </a:p>
          <a:p>
            <a:pPr lvl="2"/>
            <a:r>
              <a:rPr lang="fr-BE" noProof="0"/>
              <a:t>Troisième niveau</a:t>
            </a:r>
          </a:p>
          <a:p>
            <a:pPr lvl="3"/>
            <a:r>
              <a:rPr lang="fr-BE" noProof="0"/>
              <a:t>Quatrième niveau</a:t>
            </a:r>
          </a:p>
          <a:p>
            <a:pPr lvl="4"/>
            <a:r>
              <a:rPr lang="fr-BE" noProof="0"/>
              <a:t>Cinquième niveau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5152" y="1949572"/>
            <a:ext cx="3419856" cy="3743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BE" noProof="0"/>
              <a:t>Cliquez pour modifier les styles du texte du masque</a:t>
            </a:r>
          </a:p>
          <a:p>
            <a:pPr lvl="1"/>
            <a:r>
              <a:rPr lang="fr-BE" noProof="0"/>
              <a:t>Deuxième niveau</a:t>
            </a:r>
          </a:p>
          <a:p>
            <a:pPr lvl="2"/>
            <a:r>
              <a:rPr lang="fr-BE" noProof="0"/>
              <a:t>Troisième niveau</a:t>
            </a:r>
          </a:p>
          <a:p>
            <a:pPr lvl="3"/>
            <a:r>
              <a:rPr lang="fr-BE" noProof="0"/>
              <a:t>Quatrième niveau</a:t>
            </a:r>
          </a:p>
          <a:p>
            <a:pPr lvl="4"/>
            <a:r>
              <a:rPr lang="fr-BE" noProof="0"/>
              <a:t>Cinquième niveau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0133521C-5FBA-4802-8D0D-59E4809BC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475" y="270748"/>
            <a:ext cx="8360087" cy="600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BE" noProof="0"/>
              <a:t>Cliquez et modifiez le titre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E7A1A3B0-E90D-45A6-BA01-87BEB2F5BACB}"/>
              </a:ext>
            </a:extLst>
          </p:cNvPr>
          <p:cNvSpPr txBox="1">
            <a:spLocks/>
          </p:cNvSpPr>
          <p:nvPr userDrawn="1"/>
        </p:nvSpPr>
        <p:spPr>
          <a:xfrm>
            <a:off x="809503" y="1354801"/>
            <a:ext cx="3419856" cy="491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z="2000" noProof="0"/>
              <a:t>Cliquez et modifiez le titre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="" xmlns:a16="http://schemas.microsoft.com/office/drawing/2014/main" id="{D0E195EF-A093-49D4-B01A-4890C206891A}"/>
              </a:ext>
            </a:extLst>
          </p:cNvPr>
          <p:cNvSpPr txBox="1">
            <a:spLocks/>
          </p:cNvSpPr>
          <p:nvPr userDrawn="1"/>
        </p:nvSpPr>
        <p:spPr>
          <a:xfrm>
            <a:off x="4645152" y="1354801"/>
            <a:ext cx="3419856" cy="4912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z="2000" noProof="0"/>
              <a:t>Cliquez et modifiez le titre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5196246-30F4-4A2D-98D4-E1F76509ABE6}"/>
              </a:ext>
            </a:extLst>
          </p:cNvPr>
          <p:cNvSpPr txBox="1"/>
          <p:nvPr userDrawn="1"/>
        </p:nvSpPr>
        <p:spPr>
          <a:xfrm>
            <a:off x="8479769" y="6568679"/>
            <a:ext cx="66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DA4F4AD-07B2-44BB-AB9A-B8DE1A1D74C4}" type="slidenum">
              <a:rPr lang="fr-BE" sz="1200" noProof="0" smtClean="0">
                <a:solidFill>
                  <a:srgbClr val="246372"/>
                </a:solidFill>
              </a:rPr>
              <a:pPr algn="r"/>
              <a:t>‹#›</a:t>
            </a:fld>
            <a:endParaRPr lang="fr-BE" sz="1200" noProof="0">
              <a:solidFill>
                <a:srgbClr val="24637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1005AF7-558B-41CF-B36C-5F41B7CE6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6375711"/>
            <a:ext cx="5684807" cy="5145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7BCBB12-2E17-4A7B-93AD-C239ECB0D757}"/>
              </a:ext>
            </a:extLst>
          </p:cNvPr>
          <p:cNvSpPr/>
          <p:nvPr userDrawn="1"/>
        </p:nvSpPr>
        <p:spPr>
          <a:xfrm>
            <a:off x="2" y="6220582"/>
            <a:ext cx="5357004" cy="63741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noProof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D501849-6E25-4C3B-9297-0619753D9F5C}"/>
              </a:ext>
            </a:extLst>
          </p:cNvPr>
          <p:cNvGrpSpPr/>
          <p:nvPr userDrawn="1"/>
        </p:nvGrpSpPr>
        <p:grpSpPr>
          <a:xfrm>
            <a:off x="220063" y="6314387"/>
            <a:ext cx="1099780" cy="463065"/>
            <a:chOff x="315856" y="5556741"/>
            <a:chExt cx="865210" cy="463065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C232E0E-FB47-430E-9E59-76732DD6F9ED}"/>
                </a:ext>
              </a:extLst>
            </p:cNvPr>
            <p:cNvSpPr/>
            <p:nvPr/>
          </p:nvSpPr>
          <p:spPr>
            <a:xfrm>
              <a:off x="315856" y="5556741"/>
              <a:ext cx="865210" cy="457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D30C6621-0D33-4FA6-9B3F-02C4C6D63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90" y="5577092"/>
              <a:ext cx="825058" cy="44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802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475" y="270748"/>
            <a:ext cx="8360087" cy="600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r-BE" noProof="0"/>
              <a:t>Cliquez et modifiez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475" y="1045249"/>
            <a:ext cx="8360087" cy="5122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noProof="0"/>
              <a:t>Cliquez pour modifier les styles du texte du masque</a:t>
            </a:r>
          </a:p>
          <a:p>
            <a:pPr lvl="1"/>
            <a:r>
              <a:rPr lang="fr-BE" noProof="0"/>
              <a:t>Deuxième niveau</a:t>
            </a:r>
          </a:p>
          <a:p>
            <a:pPr lvl="2"/>
            <a:r>
              <a:rPr lang="fr-BE" noProof="0"/>
              <a:t>Troisième niveau</a:t>
            </a:r>
          </a:p>
          <a:p>
            <a:pPr lvl="3"/>
            <a:r>
              <a:rPr lang="fr-BE" noProof="0"/>
              <a:t>Quatrième niveau</a:t>
            </a:r>
          </a:p>
          <a:p>
            <a:pPr lvl="4"/>
            <a:r>
              <a:rPr lang="fr-BE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4456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6" r:id="rId5"/>
    <p:sldLayoutId id="2147483677" r:id="rId6"/>
    <p:sldLayoutId id="2147483684" r:id="rId7"/>
    <p:sldLayoutId id="2147483678" r:id="rId8"/>
    <p:sldLayoutId id="2147483679" r:id="rId9"/>
    <p:sldLayoutId id="2147483680" r:id="rId10"/>
    <p:sldLayoutId id="2147483685" r:id="rId11"/>
    <p:sldLayoutId id="2147483681" r:id="rId12"/>
    <p:sldLayoutId id="2147483683" r:id="rId13"/>
    <p:sldLayoutId id="2147483682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76000"/>
        <a:buFont typeface="Courier New" panose="02070309020205020404" pitchFamily="49" charset="0"/>
        <a:buChar char="o"/>
        <a:defRPr sz="1600" kern="1200">
          <a:solidFill>
            <a:srgbClr val="24213E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ts val="0"/>
        </a:spcBef>
        <a:buClr>
          <a:schemeClr val="bg1">
            <a:lumMod val="50000"/>
          </a:schemeClr>
        </a:buClr>
        <a:buSzPct val="76000"/>
        <a:buFont typeface="Arial" panose="020B0604020202020204" pitchFamily="34" charset="0"/>
        <a:buChar char="•"/>
        <a:defRPr sz="1400" kern="1200">
          <a:solidFill>
            <a:srgbClr val="24213E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Clr>
          <a:schemeClr val="bg1">
            <a:lumMod val="50000"/>
          </a:schemeClr>
        </a:buClr>
        <a:buSzPct val="76000"/>
        <a:buFont typeface="Arial" panose="020B0604020202020204" pitchFamily="34" charset="0"/>
        <a:buChar char="•"/>
        <a:defRPr sz="1400" kern="1200">
          <a:solidFill>
            <a:srgbClr val="24213E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ts val="0"/>
        </a:spcBef>
        <a:buClr>
          <a:schemeClr val="bg1">
            <a:lumMod val="50000"/>
          </a:schemeClr>
        </a:buClr>
        <a:buSzPct val="76000"/>
        <a:buFont typeface="Arial" panose="020B0604020202020204" pitchFamily="34" charset="0"/>
        <a:buChar char="•"/>
        <a:defRPr sz="1400" kern="1200">
          <a:solidFill>
            <a:srgbClr val="24213E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ts val="0"/>
        </a:spcBef>
        <a:buClr>
          <a:schemeClr val="bg1">
            <a:lumMod val="50000"/>
          </a:schemeClr>
        </a:buClr>
        <a:buSzPct val="76000"/>
        <a:buFont typeface="Arial" panose="020B0604020202020204" pitchFamily="34" charset="0"/>
        <a:buChar char="•"/>
        <a:defRPr sz="1400" kern="1200" baseline="0">
          <a:solidFill>
            <a:srgbClr val="24213E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delphinenutrition@outlook.be" TargetMode="External"/><Relationship Id="rId3" Type="http://schemas.openxmlformats.org/officeDocument/2006/relationships/hyperlink" Target="mailto:Contact@blondiau.l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anvlodorp-nutrition.be" TargetMode="External"/><Relationship Id="rId4" Type="http://schemas.openxmlformats.org/officeDocument/2006/relationships/hyperlink" Target="https://www.carolineguyot.be/cours-de-cuisine/" TargetMode="External"/><Relationship Id="rId5" Type="http://schemas.openxmlformats.org/officeDocument/2006/relationships/hyperlink" Target="mailto:pascale.luyts@lanutritionsante.be" TargetMode="External"/><Relationship Id="rId6" Type="http://schemas.openxmlformats.org/officeDocument/2006/relationships/hyperlink" Target="http://www.feedgood.be/" TargetMode="External"/><Relationship Id="rId7" Type="http://schemas.openxmlformats.org/officeDocument/2006/relationships/hyperlink" Target="mailto:delnatteaudrey@gmail.com" TargetMode="External"/><Relationship Id="rId8" Type="http://schemas.openxmlformats.org/officeDocument/2006/relationships/hyperlink" Target="http://www.nutri-help.be/" TargetMode="External"/><Relationship Id="rId9" Type="http://schemas.openxmlformats.org/officeDocument/2006/relationships/hyperlink" Target="mailto:slempereur.nutri@gmail.com" TargetMode="External"/><Relationship Id="rId10" Type="http://schemas.openxmlformats.org/officeDocument/2006/relationships/hyperlink" Target="https://www.pazapa.be/" TargetMode="External"/><Relationship Id="rId11" Type="http://schemas.openxmlformats.org/officeDocument/2006/relationships/hyperlink" Target="mailto:catherine@pazapa.be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vanvlodorp-nutrition.be/cours-de-cuisine-sant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michel@activedev.b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pture d’écran 2017-04-25 à 21.19.02.png">
            <a:extLst>
              <a:ext uri="{FF2B5EF4-FFF2-40B4-BE49-F238E27FC236}">
                <a16:creationId xmlns="" xmlns:a16="http://schemas.microsoft.com/office/drawing/2014/main" id="{DDBCCB3D-784E-46D8-B044-15D8363DB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8508" y="162673"/>
            <a:ext cx="2641600" cy="129312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="" xmlns:a16="http://schemas.microsoft.com/office/drawing/2014/main" id="{16215277-8679-45AA-9AA9-111C3A77EA27}"/>
              </a:ext>
            </a:extLst>
          </p:cNvPr>
          <p:cNvSpPr txBox="1">
            <a:spLocks/>
          </p:cNvSpPr>
          <p:nvPr/>
        </p:nvSpPr>
        <p:spPr>
          <a:xfrm>
            <a:off x="856427" y="1981661"/>
            <a:ext cx="7024744" cy="18338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5400" b="1" i="1" u="none" strike="noStrike" kern="1200" cap="none" spc="0" normalizeH="0" baseline="0">
              <a:ln>
                <a:noFill/>
              </a:ln>
              <a:solidFill>
                <a:srgbClr val="CC543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4905BAD3-4153-4B91-854D-F2F01185B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880" y="2486737"/>
            <a:ext cx="7190293" cy="1056098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Journée de rencontre</a:t>
            </a:r>
            <a:endParaRPr lang="fr-BE" dirty="0"/>
          </a:p>
        </p:txBody>
      </p:sp>
      <p:sp>
        <p:nvSpPr>
          <p:cNvPr id="10" name="Subtitle 9">
            <a:extLst>
              <a:ext uri="{FF2B5EF4-FFF2-40B4-BE49-F238E27FC236}">
                <a16:creationId xmlns="" xmlns:a16="http://schemas.microsoft.com/office/drawing/2014/main" id="{694DE5F5-3759-4A20-8D73-88B435427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416" y="5902516"/>
            <a:ext cx="4580625" cy="45084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Tx/>
              <a:buSzTx/>
              <a:defRPr/>
            </a:pPr>
            <a:r>
              <a:rPr lang="fr-BE" b="1" dirty="0"/>
              <a:t>Namur, </a:t>
            </a:r>
            <a:r>
              <a:rPr lang="fr-BE" b="1" dirty="0" smtClean="0"/>
              <a:t>24 Mars 2019</a:t>
            </a:r>
            <a:endParaRPr lang="fr-BE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9D11ED0-B0AA-4623-938D-6325E3A35B3D}"/>
              </a:ext>
            </a:extLst>
          </p:cNvPr>
          <p:cNvSpPr txBox="1"/>
          <p:nvPr/>
        </p:nvSpPr>
        <p:spPr>
          <a:xfrm>
            <a:off x="1030943" y="3705773"/>
            <a:ext cx="7336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dirty="0"/>
              <a:t>Présentation </a:t>
            </a:r>
            <a:r>
              <a:rPr lang="fr-BE" sz="4000" dirty="0" smtClean="0"/>
              <a:t>outils thématiques &amp; Assemblée générale annuelle</a:t>
            </a:r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200285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D80651-1EE6-4596-AC6C-2BF6C98E488F}"/>
              </a:ext>
            </a:extLst>
          </p:cNvPr>
          <p:cNvSpPr txBox="1"/>
          <p:nvPr/>
        </p:nvSpPr>
        <p:spPr>
          <a:xfrm>
            <a:off x="537348" y="350767"/>
            <a:ext cx="803572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000" dirty="0" smtClean="0">
                <a:solidFill>
                  <a:schemeClr val="accent6"/>
                </a:solidFill>
              </a:rPr>
              <a:t>Listing des ateliers </a:t>
            </a:r>
            <a:r>
              <a:rPr lang="en-US" sz="3000" dirty="0" err="1" smtClean="0">
                <a:solidFill>
                  <a:schemeClr val="accent6"/>
                </a:solidFill>
              </a:rPr>
              <a:t>culinaires</a:t>
            </a:r>
            <a:r>
              <a:rPr lang="en-US" sz="3000" dirty="0" smtClean="0">
                <a:solidFill>
                  <a:schemeClr val="accent6"/>
                </a:solidFill>
              </a:rPr>
              <a:t> par </a:t>
            </a:r>
            <a:r>
              <a:rPr lang="en-US" sz="3000" dirty="0" err="1" smtClean="0">
                <a:solidFill>
                  <a:schemeClr val="accent6"/>
                </a:solidFill>
              </a:rPr>
              <a:t>régions</a:t>
            </a:r>
            <a:endParaRPr lang="fr-BE" sz="3000" dirty="0" err="1">
              <a:solidFill>
                <a:schemeClr val="accent6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2B207A7-53BF-4683-A2F3-CD5F7A291C97}"/>
              </a:ext>
            </a:extLst>
          </p:cNvPr>
          <p:cNvSpPr txBox="1">
            <a:spLocks/>
          </p:cNvSpPr>
          <p:nvPr/>
        </p:nvSpPr>
        <p:spPr>
          <a:xfrm>
            <a:off x="378475" y="996282"/>
            <a:ext cx="8360087" cy="25205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6000"/>
              <a:buFont typeface="Courier New" panose="02070309020205020404" pitchFamily="49" charset="0"/>
              <a:buChar char="o"/>
              <a:defRPr sz="16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 baseline="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 smtClean="0"/>
              <a:t>Objectif</a:t>
            </a:r>
            <a:r>
              <a:rPr lang="fr-BE" dirty="0" smtClean="0"/>
              <a:t>: </a:t>
            </a:r>
          </a:p>
          <a:p>
            <a:pPr lvl="1"/>
            <a:r>
              <a:rPr lang="fr-BE" dirty="0" smtClean="0"/>
              <a:t>Visibilité pour le grand public sur les ateliers disponibles par région</a:t>
            </a:r>
          </a:p>
          <a:p>
            <a:pPr lvl="1"/>
            <a:r>
              <a:rPr lang="fr-BE" dirty="0" smtClean="0">
                <a:solidFill>
                  <a:schemeClr val="tx1"/>
                </a:solidFill>
              </a:rPr>
              <a:t>Informations pour chaque nutrithérapeute pour recommander un atelier dans telle région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4D5B79F2-9CFD-4490-82FE-054ADED3C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58433"/>
              </p:ext>
            </p:extLst>
          </p:nvPr>
        </p:nvGraphicFramePr>
        <p:xfrm>
          <a:off x="431800" y="3397924"/>
          <a:ext cx="8280400" cy="183743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93035">
                  <a:extLst>
                    <a:ext uri="{9D8B030D-6E8A-4147-A177-3AD203B41FA5}">
                      <a16:colId xmlns="" xmlns:a16="http://schemas.microsoft.com/office/drawing/2014/main" val="3126544442"/>
                    </a:ext>
                  </a:extLst>
                </a:gridCol>
                <a:gridCol w="4566117">
                  <a:extLst>
                    <a:ext uri="{9D8B030D-6E8A-4147-A177-3AD203B41FA5}">
                      <a16:colId xmlns="" xmlns:a16="http://schemas.microsoft.com/office/drawing/2014/main" val="467017058"/>
                    </a:ext>
                  </a:extLst>
                </a:gridCol>
                <a:gridCol w="2521248">
                  <a:extLst>
                    <a:ext uri="{9D8B030D-6E8A-4147-A177-3AD203B41FA5}">
                      <a16:colId xmlns="" xmlns:a16="http://schemas.microsoft.com/office/drawing/2014/main" val="2876445843"/>
                    </a:ext>
                  </a:extLst>
                </a:gridCol>
              </a:tblGrid>
              <a:tr h="459359"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6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Province de Hainaut</a:t>
                      </a:r>
                      <a:endParaRPr lang="fr-BE" sz="1600" b="0" i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1964873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</a:rPr>
                        <a:t>B-7602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</a:rPr>
                        <a:t>Bury</a:t>
                      </a:r>
                      <a:endParaRPr lang="fr-BE" sz="12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dirty="0">
                          <a:solidFill>
                            <a:schemeClr val="tx1"/>
                          </a:solidFill>
                          <a:effectLst/>
                        </a:rPr>
                        <a:t>DELPHINE VASSILLIOU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sng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fr-BE" sz="1200" b="0" u="sng" kern="1200" dirty="0">
                          <a:solidFill>
                            <a:schemeClr val="tx1"/>
                          </a:solidFill>
                          <a:effectLst/>
                        </a:rPr>
                        <a:t>@NutriLifeStyle.be</a:t>
                      </a:r>
                      <a:r>
                        <a:rPr lang="fr-BE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u="none" strike="noStrike" dirty="0">
                        <a:solidFill>
                          <a:schemeClr val="tx1"/>
                        </a:solidFill>
                        <a:effectLst/>
                        <a:hlinkClick r:id="rId2">
                          <a:extLst>
                            <a:ext uri="{A12FA001-AC4F-418D-AE19-62706E023703}">
                              <ahyp:hlinkClr xmlns=""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delphinenutrition@outlook.be</a:t>
                      </a:r>
                      <a:endParaRPr lang="fr-BE" sz="12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dirty="0">
                          <a:solidFill>
                            <a:schemeClr val="tx1"/>
                          </a:solidFill>
                          <a:effectLst/>
                        </a:rPr>
                        <a:t>+32 (0) 475 484213</a:t>
                      </a:r>
                      <a:endParaRPr lang="fr-BE" sz="1200" b="0" u="non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4972063"/>
                  </a:ext>
                </a:extLst>
              </a:tr>
              <a:tr h="459359"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Grand-Duché de Luxembourg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200" b="0" u="sng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u="non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18585781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L-5860 </a:t>
                      </a:r>
                      <a:r>
                        <a:rPr lang="fr-BE" sz="12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Hesperange</a:t>
                      </a:r>
                      <a:endParaRPr lang="fr-BE" sz="12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DB LIFESTYLE COACHING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sng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https://www.blondiau.lu/cours-de-cuisine/</a:t>
                      </a:r>
                    </a:p>
                  </a:txBody>
                  <a:tcPr marL="68580" marR="68580" marT="0" marB="0">
                    <a:lnT w="12700" cmpd="sng">
                      <a:noFill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778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sng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contact@blondiau.lu</a:t>
                      </a:r>
                      <a:endParaRPr lang="fr-BE" sz="1200" b="0" u="sng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1778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+352 26 36 01 50</a:t>
                      </a:r>
                      <a:br>
                        <a:rPr lang="fr-B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B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+352 621 30 84 34</a:t>
                      </a:r>
                      <a:endParaRPr lang="fr-BE" sz="1200" b="0" u="non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5681973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62F50CC3-2D72-4955-A2AA-C4B05E141354}"/>
              </a:ext>
            </a:extLst>
          </p:cNvPr>
          <p:cNvSpPr txBox="1"/>
          <p:nvPr/>
        </p:nvSpPr>
        <p:spPr>
          <a:xfrm>
            <a:off x="431800" y="2747684"/>
            <a:ext cx="804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i="1" dirty="0">
                <a:solidFill>
                  <a:srgbClr val="009999"/>
                </a:solidFill>
              </a:rPr>
              <a:t>En savoir plus sur les ateliers cuisine de nos membres UDNF … </a:t>
            </a:r>
          </a:p>
        </p:txBody>
      </p:sp>
    </p:spTree>
    <p:extLst>
      <p:ext uri="{BB962C8B-B14F-4D97-AF65-F5344CB8AC3E}">
        <p14:creationId xmlns:p14="http://schemas.microsoft.com/office/powerpoint/2010/main" val="69907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D80651-1EE6-4596-AC6C-2BF6C98E488F}"/>
              </a:ext>
            </a:extLst>
          </p:cNvPr>
          <p:cNvSpPr txBox="1"/>
          <p:nvPr/>
        </p:nvSpPr>
        <p:spPr>
          <a:xfrm>
            <a:off x="537348" y="350767"/>
            <a:ext cx="803572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000" dirty="0" smtClean="0">
                <a:solidFill>
                  <a:schemeClr val="accent6"/>
                </a:solidFill>
              </a:rPr>
              <a:t>Listing des ateliers </a:t>
            </a:r>
            <a:r>
              <a:rPr lang="en-US" sz="3000" dirty="0" err="1" smtClean="0">
                <a:solidFill>
                  <a:schemeClr val="accent6"/>
                </a:solidFill>
              </a:rPr>
              <a:t>culinaires</a:t>
            </a:r>
            <a:r>
              <a:rPr lang="en-US" sz="3000" dirty="0" smtClean="0">
                <a:solidFill>
                  <a:schemeClr val="accent6"/>
                </a:solidFill>
              </a:rPr>
              <a:t> par </a:t>
            </a:r>
            <a:r>
              <a:rPr lang="en-US" sz="3000" dirty="0" err="1" smtClean="0">
                <a:solidFill>
                  <a:schemeClr val="accent6"/>
                </a:solidFill>
              </a:rPr>
              <a:t>régions</a:t>
            </a:r>
            <a:endParaRPr lang="fr-BE" sz="3000" dirty="0" err="1">
              <a:solidFill>
                <a:schemeClr val="accent6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62F50CC3-2D72-4955-A2AA-C4B05E141354}"/>
              </a:ext>
            </a:extLst>
          </p:cNvPr>
          <p:cNvSpPr txBox="1"/>
          <p:nvPr/>
        </p:nvSpPr>
        <p:spPr>
          <a:xfrm>
            <a:off x="431800" y="917240"/>
            <a:ext cx="804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i="1" dirty="0">
                <a:solidFill>
                  <a:srgbClr val="009999"/>
                </a:solidFill>
              </a:rPr>
              <a:t>En savoir plus sur les ateliers cuisine de nos membres UDNF … 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="" xmlns:a16="http://schemas.microsoft.com/office/drawing/2014/main" id="{4D5B79F2-9CFD-4490-82FE-054ADED3C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24170"/>
              </p:ext>
            </p:extLst>
          </p:nvPr>
        </p:nvGraphicFramePr>
        <p:xfrm>
          <a:off x="431801" y="1592386"/>
          <a:ext cx="8280402" cy="459359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93035">
                  <a:extLst>
                    <a:ext uri="{9D8B030D-6E8A-4147-A177-3AD203B41FA5}">
                      <a16:colId xmlns="" xmlns:a16="http://schemas.microsoft.com/office/drawing/2014/main" val="3126544442"/>
                    </a:ext>
                  </a:extLst>
                </a:gridCol>
                <a:gridCol w="4566119">
                  <a:extLst>
                    <a:ext uri="{9D8B030D-6E8A-4147-A177-3AD203B41FA5}">
                      <a16:colId xmlns="" xmlns:a16="http://schemas.microsoft.com/office/drawing/2014/main" val="467017058"/>
                    </a:ext>
                  </a:extLst>
                </a:gridCol>
                <a:gridCol w="2521248">
                  <a:extLst>
                    <a:ext uri="{9D8B030D-6E8A-4147-A177-3AD203B41FA5}">
                      <a16:colId xmlns="" xmlns:a16="http://schemas.microsoft.com/office/drawing/2014/main" val="2876445843"/>
                    </a:ext>
                  </a:extLst>
                </a:gridCol>
              </a:tblGrid>
              <a:tr h="45935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Province de Liège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200" b="0" u="sng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u="non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618585781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B-4000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Liège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CATHERINE GAVAGE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https://catherine-nutrition.be/ateliers-de-cuisine-sante/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778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1778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1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https://catherine-nutrition.be/contact/</a:t>
                      </a:r>
                    </a:p>
                    <a:p>
                      <a:pPr marL="0" indent="1778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+32 (0)475 / 331 805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26707029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</a:rPr>
                        <a:t>B-4032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 err="1">
                          <a:solidFill>
                            <a:schemeClr val="tx1"/>
                          </a:solidFill>
                          <a:effectLst/>
                        </a:rPr>
                        <a:t>Chênée</a:t>
                      </a: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dirty="0">
                          <a:solidFill>
                            <a:schemeClr val="tx1"/>
                          </a:solidFill>
                          <a:effectLst/>
                        </a:rPr>
                        <a:t>VAN VLODORP NUTRITION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u="sng" strike="noStrike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https://www.vanvlodorp-nutrition.be/cours-de-cuisine-sante/</a:t>
                      </a:r>
                      <a:endParaRPr lang="fr-BE" sz="1200" b="0" u="sng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u="sng" strike="noStrike" dirty="0">
                        <a:solidFill>
                          <a:schemeClr val="tx1"/>
                        </a:solidFill>
                        <a:effectLst/>
                        <a:hlinkClick r:id="rId3">
                          <a:extLst>
                            <a:ext uri="{A12FA001-AC4F-418D-AE19-62706E023703}">
                              <ahyp:hlinkClr xmlns=""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sng" strike="noStrike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info@vanvlodorp-nutrition.be</a:t>
                      </a:r>
                      <a:endParaRPr lang="fr-BE" sz="1200" b="0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dirty="0">
                          <a:solidFill>
                            <a:schemeClr val="tx1"/>
                          </a:solidFill>
                          <a:effectLst/>
                        </a:rPr>
                        <a:t>+32 (0)4 367 22 43</a:t>
                      </a:r>
                      <a:endParaRPr lang="fr-BE" sz="1200" b="0" u="non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56819738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</a:rPr>
                        <a:t>B-4032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 err="1">
                          <a:solidFill>
                            <a:schemeClr val="tx1"/>
                          </a:solidFill>
                          <a:effectLst/>
                        </a:rPr>
                        <a:t>Chênée</a:t>
                      </a:r>
                      <a:endParaRPr lang="fr-BE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dirty="0">
                          <a:solidFill>
                            <a:schemeClr val="tx1"/>
                          </a:solidFill>
                          <a:effectLst/>
                        </a:rPr>
                        <a:t>CAROLINE GUYOT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https://www.carolineguyot.be/cours-de-cuisine/</a:t>
                      </a:r>
                      <a:r>
                        <a:rPr lang="fr-BE" sz="1200" b="0" dirty="0">
                          <a:solidFill>
                            <a:schemeClr val="tx1"/>
                          </a:solidFill>
                          <a:effectLst/>
                        </a:rPr>
                        <a:t>  </a:t>
                      </a:r>
                      <a:endParaRPr lang="fr-BE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u="sng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sng" dirty="0">
                          <a:solidFill>
                            <a:schemeClr val="tx1"/>
                          </a:solidFill>
                          <a:effectLst/>
                        </a:rPr>
                        <a:t>info@carolineguyot.be</a:t>
                      </a:r>
                      <a:r>
                        <a:rPr lang="fr-BE" sz="1200" b="0" u="none" dirty="0">
                          <a:solidFill>
                            <a:schemeClr val="tx1"/>
                          </a:solidFill>
                          <a:effectLst/>
                        </a:rPr>
                        <a:t>  </a:t>
                      </a: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dirty="0">
                          <a:solidFill>
                            <a:schemeClr val="tx1"/>
                          </a:solidFill>
                          <a:effectLst/>
                        </a:rPr>
                        <a:t>+32 (0)499 80 70 67 </a:t>
                      </a:r>
                      <a:endParaRPr lang="fr-BE" sz="12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59889838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</a:rPr>
                        <a:t>B-4052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 err="1">
                          <a:solidFill>
                            <a:schemeClr val="tx1"/>
                          </a:solidFill>
                          <a:effectLst/>
                        </a:rPr>
                        <a:t>Beaufays</a:t>
                      </a: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BE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dirty="0">
                          <a:solidFill>
                            <a:schemeClr val="tx1"/>
                          </a:solidFill>
                          <a:effectLst/>
                        </a:rPr>
                        <a:t>PASCALE LUYTS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u="sng" strike="noStrike" dirty="0">
                          <a:solidFill>
                            <a:schemeClr val="tx1"/>
                          </a:solidFill>
                          <a:effectLst/>
                        </a:rPr>
                        <a:t>https://www.lanutritionsante.be/ateliers</a:t>
                      </a:r>
                      <a:endParaRPr lang="fr-BE" sz="1200" b="0" u="sng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u="none" strike="noStrike" dirty="0">
                        <a:solidFill>
                          <a:schemeClr val="tx1"/>
                        </a:solidFill>
                        <a:effectLst/>
                        <a:hlinkClick r:id="rId5">
                          <a:extLst>
                            <a:ext uri="{A12FA001-AC4F-418D-AE19-62706E023703}">
                              <ahyp:hlinkClr xmlns=""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pascale.luyts@lanutritionsante.be</a:t>
                      </a:r>
                      <a:endParaRPr lang="fr-BE" sz="12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dirty="0">
                          <a:solidFill>
                            <a:schemeClr val="tx1"/>
                          </a:solidFill>
                          <a:effectLst/>
                        </a:rPr>
                        <a:t>+32 (0)477 93 07 08</a:t>
                      </a:r>
                      <a:endParaRPr lang="fr-BE" sz="12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5477630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</a:rPr>
                        <a:t>B-4317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 err="1">
                          <a:solidFill>
                            <a:schemeClr val="tx1"/>
                          </a:solidFill>
                          <a:effectLst/>
                        </a:rPr>
                        <a:t>Faimes</a:t>
                      </a:r>
                      <a:endParaRPr lang="fr-BE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dirty="0">
                          <a:solidFill>
                            <a:schemeClr val="tx1"/>
                          </a:solidFill>
                          <a:effectLst/>
                        </a:rPr>
                        <a:t>AUDREY DELNATTE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http://www.feedgood.be/</a:t>
                      </a:r>
                      <a:r>
                        <a:rPr lang="fr-BE" sz="1200" b="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fr-BE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u="none" strike="noStrike" dirty="0">
                        <a:solidFill>
                          <a:schemeClr val="tx1"/>
                        </a:solidFill>
                        <a:effectLst/>
                        <a:hlinkClick r:id="rId7">
                          <a:extLst>
                            <a:ext uri="{A12FA001-AC4F-418D-AE19-62706E023703}">
                              <ahyp:hlinkClr xmlns=""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delnatteaudrey@gmail.com</a:t>
                      </a:r>
                      <a:endParaRPr lang="fr-BE" sz="12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dirty="0">
                          <a:solidFill>
                            <a:schemeClr val="tx1"/>
                          </a:solidFill>
                          <a:effectLst/>
                        </a:rPr>
                        <a:t>+32 (0)494 217996</a:t>
                      </a:r>
                      <a:endParaRPr lang="fr-BE" sz="12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2227258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</a:rPr>
                        <a:t>B-4260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 err="1">
                          <a:solidFill>
                            <a:schemeClr val="tx1"/>
                          </a:solidFill>
                          <a:effectLst/>
                        </a:rPr>
                        <a:t>Fallais</a:t>
                      </a:r>
                      <a:endParaRPr lang="fr-BE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dirty="0">
                          <a:solidFill>
                            <a:schemeClr val="tx1"/>
                          </a:solidFill>
                          <a:effectLst/>
                        </a:rPr>
                        <a:t>CAROLINE GREFFE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http://www.nutri-help.be/</a:t>
                      </a:r>
                      <a:endParaRPr lang="fr-BE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u="none" strike="noStrike" dirty="0">
                        <a:solidFill>
                          <a:schemeClr val="tx1"/>
                        </a:solidFill>
                        <a:effectLst/>
                        <a:hlinkClick r:id="rId7">
                          <a:extLst>
                            <a:ext uri="{A12FA001-AC4F-418D-AE19-62706E023703}">
                              <ahyp:hlinkClr xmlns=""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info@nutri-help.be</a:t>
                      </a:r>
                      <a:endParaRPr lang="fr-BE" sz="12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dirty="0">
                          <a:solidFill>
                            <a:schemeClr val="tx1"/>
                          </a:solidFill>
                          <a:effectLst/>
                        </a:rPr>
                        <a:t>+32 (0) 498/61 51 86</a:t>
                      </a:r>
                      <a:endParaRPr lang="fr-BE" sz="12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7668751"/>
                  </a:ext>
                </a:extLst>
              </a:tr>
              <a:tr h="459359"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600" b="0" i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Province de Namur</a:t>
                      </a:r>
                      <a:endParaRPr lang="fr-BE" sz="16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u="non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683622057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</a:rPr>
                        <a:t>B-5000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</a:rPr>
                        <a:t>Namur </a:t>
                      </a:r>
                      <a:endParaRPr lang="fr-BE" sz="1200" b="1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>
                      <a:noFill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dirty="0">
                          <a:solidFill>
                            <a:schemeClr val="tx1"/>
                          </a:solidFill>
                          <a:effectLst/>
                        </a:rPr>
                        <a:t>SYLVIANE LEMPEREUR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fr-BE" sz="1200" b="0" u="sng" kern="1200" dirty="0">
                          <a:solidFill>
                            <a:schemeClr val="tx1"/>
                          </a:solidFill>
                          <a:effectLst/>
                        </a:rPr>
                        <a:t>@</a:t>
                      </a:r>
                      <a:r>
                        <a:rPr lang="fr-BE" sz="1200" b="0" u="sng" kern="1200" dirty="0" err="1">
                          <a:solidFill>
                            <a:schemeClr val="tx1"/>
                          </a:solidFill>
                          <a:effectLst/>
                        </a:rPr>
                        <a:t>AteliersSylouette</a:t>
                      </a:r>
                      <a:endParaRPr lang="fr-BE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>
                      <a:noFill/>
                    </a:lnT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u="none" strike="noStrike" dirty="0">
                        <a:solidFill>
                          <a:schemeClr val="tx1"/>
                        </a:solidFill>
                        <a:effectLst/>
                        <a:hlinkClick r:id="rId9">
                          <a:extLst>
                            <a:ext uri="{A12FA001-AC4F-418D-AE19-62706E023703}">
                              <ahyp:hlinkClr xmlns=""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slempereur.nutri@gmail.com</a:t>
                      </a:r>
                      <a:endParaRPr lang="fr-BE" sz="1200" b="0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dirty="0">
                          <a:solidFill>
                            <a:schemeClr val="tx1"/>
                          </a:solidFill>
                          <a:effectLst/>
                        </a:rPr>
                        <a:t>+32 (0) 488 571 000</a:t>
                      </a:r>
                      <a:endParaRPr lang="fr-BE" sz="1200" b="0" u="non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58875391"/>
                  </a:ext>
                </a:extLst>
              </a:tr>
              <a:tr h="4593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</a:rPr>
                        <a:t>B-5310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solidFill>
                            <a:schemeClr val="tx1"/>
                          </a:solidFill>
                          <a:effectLst/>
                        </a:rPr>
                        <a:t>Eghezée</a:t>
                      </a:r>
                      <a:endParaRPr lang="fr-BE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dirty="0">
                          <a:solidFill>
                            <a:schemeClr val="tx1"/>
                          </a:solidFill>
                          <a:effectLst/>
                        </a:rPr>
                        <a:t>CATHERINE DARDENNE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https://www.pazapa.be/</a:t>
                      </a:r>
                      <a:endParaRPr lang="fr-BE" sz="12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fr-BE" sz="1200" b="0" u="none" strike="noStrike" dirty="0">
                        <a:solidFill>
                          <a:schemeClr val="tx1"/>
                        </a:solidFill>
                        <a:effectLst/>
                        <a:hlinkClick r:id="rId11">
                          <a:extLst>
                            <a:ext uri="{A12FA001-AC4F-418D-AE19-62706E023703}">
                              <ahyp:hlinkClr xmlns=""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strike="noStrike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catherine@pazapa.be</a:t>
                      </a:r>
                      <a:r>
                        <a:rPr lang="fr-BE" sz="1200" b="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indent="1778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fr-BE" sz="1200" b="0" u="none" dirty="0">
                          <a:solidFill>
                            <a:schemeClr val="tx1"/>
                          </a:solidFill>
                          <a:effectLst/>
                        </a:rPr>
                        <a:t>+32 (0) 473 954002</a:t>
                      </a:r>
                      <a:endParaRPr lang="fr-BE" sz="12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2B9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735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3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F89D6048-EA74-4B3D-86B3-EA275F2BD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95344"/>
              </p:ext>
            </p:extLst>
          </p:nvPr>
        </p:nvGraphicFramePr>
        <p:xfrm>
          <a:off x="490398" y="1076534"/>
          <a:ext cx="8170608" cy="53514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6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5623">
                  <a:extLst>
                    <a:ext uri="{9D8B030D-6E8A-4147-A177-3AD203B41FA5}">
                      <a16:colId xmlns="" xmlns:a16="http://schemas.microsoft.com/office/drawing/2014/main" val="558421405"/>
                    </a:ext>
                  </a:extLst>
                </a:gridCol>
                <a:gridCol w="2332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0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0604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#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Actions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Qui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noProof="0" dirty="0"/>
                        <a:t>Commentaires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715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/>
                        <a:t>1</a:t>
                      </a:r>
                      <a:endParaRPr lang="fr-BE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1" dirty="0"/>
                        <a:t>Organisation des tables rondes par région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Nathalie </a:t>
                      </a:r>
                      <a:r>
                        <a:rPr lang="de-DE" sz="1400" dirty="0" err="1"/>
                        <a:t>Verschueren</a:t>
                      </a:r>
                      <a:r>
                        <a:rPr lang="de-DE" sz="1400" dirty="0"/>
                        <a:t> Nathalie </a:t>
                      </a:r>
                      <a:r>
                        <a:rPr lang="de-DE" sz="1400" dirty="0" err="1"/>
                        <a:t>Verhaegen</a:t>
                      </a:r>
                      <a:endParaRPr lang="fr-BE" sz="1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BE" sz="14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42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/>
                        <a:t>2</a:t>
                      </a:r>
                      <a:endParaRPr lang="fr-BE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1" dirty="0"/>
                        <a:t>Blog (</a:t>
                      </a:r>
                      <a:r>
                        <a:rPr lang="fr-BE" sz="1400" b="1" dirty="0" err="1"/>
                        <a:t>Basecamp</a:t>
                      </a:r>
                      <a:r>
                        <a:rPr lang="fr-BE" sz="1400" b="1" dirty="0"/>
                        <a:t>), piste à explorer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Catherine Dardenne Pierre VVD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334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1" dirty="0"/>
                        <a:t>Listings médecins sensibilisés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Thérèse Cooreman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9957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1" dirty="0"/>
                        <a:t>Demande d'analyses bio vers médecin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Patricia Bourguignon </a:t>
                      </a:r>
                    </a:p>
                    <a:p>
                      <a:r>
                        <a:rPr lang="fr-BE" sz="1400" dirty="0"/>
                        <a:t>Isabelle Rome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OK commission</a:t>
                      </a:r>
                      <a:endParaRPr lang="fr-BE" sz="1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4083484109"/>
                  </a:ext>
                </a:extLst>
              </a:tr>
              <a:tr h="548567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/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1" dirty="0"/>
                        <a:t>Référencement site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Patricia Bourguignon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Contact: Michel </a:t>
                      </a:r>
                      <a:r>
                        <a:rPr lang="fr-BE" sz="1400" dirty="0" err="1"/>
                        <a:t>Devillet</a:t>
                      </a:r>
                      <a:r>
                        <a:rPr lang="fr-BE" sz="1400" dirty="0"/>
                        <a:t> (</a:t>
                      </a:r>
                      <a:r>
                        <a:rPr lang="fr-BE" sz="1400" dirty="0">
                          <a:hlinkClick r:id="rId2"/>
                        </a:rPr>
                        <a:t>michel@activedev.be</a:t>
                      </a:r>
                      <a:r>
                        <a:rPr lang="fr-BE" sz="1400" dirty="0"/>
                        <a:t>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3932943534"/>
                  </a:ext>
                </a:extLst>
              </a:tr>
              <a:tr h="45334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/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1" dirty="0"/>
                        <a:t>Mise en place de 1/2 journée "Call center"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Pierre VVD / Isabelle 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3304626352"/>
                  </a:ext>
                </a:extLst>
              </a:tr>
              <a:tr h="453343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/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1" dirty="0"/>
                        <a:t>Photos des membres sur le site intranet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/>
                        <a:t>Pierre VVD / Isabelle 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2519375904"/>
                  </a:ext>
                </a:extLst>
              </a:tr>
              <a:tr h="300492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/>
                        <a:t>8</a:t>
                      </a:r>
                      <a:endParaRPr lang="fr-BE" sz="1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Brochure Cancer</a:t>
                      </a:r>
                      <a:endParaRPr lang="fr-BE" sz="14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0" dirty="0" smtClean="0"/>
                        <a:t>Conseil d’Administration</a:t>
                      </a:r>
                      <a:endParaRPr lang="fr-BE" sz="1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BE" sz="14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661129064"/>
                  </a:ext>
                </a:extLst>
              </a:tr>
              <a:tr h="300492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/>
                        <a:t>9</a:t>
                      </a:r>
                      <a:endParaRPr lang="fr-BE" sz="1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Dossier présentation activités complémentaires</a:t>
                      </a:r>
                      <a:endParaRPr lang="fr-BE" sz="14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0" dirty="0" smtClean="0"/>
                        <a:t>Patricia</a:t>
                      </a:r>
                      <a:r>
                        <a:rPr lang="fr-BE" sz="1400" b="0" baseline="0" dirty="0" smtClean="0"/>
                        <a:t> Bourguignon  Isabelle Rome</a:t>
                      </a:r>
                      <a:endParaRPr lang="fr-BE" sz="1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BE" sz="1400" b="1" dirty="0"/>
                    </a:p>
                  </a:txBody>
                  <a:tcPr marL="121920" marR="121920" marT="60960" marB="60960"/>
                </a:tc>
              </a:tr>
              <a:tr h="300492">
                <a:tc>
                  <a:txBody>
                    <a:bodyPr/>
                    <a:lstStyle/>
                    <a:p>
                      <a:pPr algn="ctr"/>
                      <a:r>
                        <a:rPr lang="fr-BE" sz="1400" b="0" dirty="0" smtClean="0"/>
                        <a:t>10</a:t>
                      </a:r>
                      <a:endParaRPr lang="fr-BE" sz="1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Reconnaissance</a:t>
                      </a:r>
                      <a:r>
                        <a:rPr lang="fr-BE" sz="1400" b="1" baseline="0" dirty="0" smtClean="0"/>
                        <a:t> Nutrithérpaie</a:t>
                      </a:r>
                      <a:endParaRPr lang="fr-BE" sz="14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0" dirty="0" smtClean="0"/>
                        <a:t>Conseil d’Administration</a:t>
                      </a:r>
                      <a:endParaRPr lang="fr-BE" sz="1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BE" sz="1400" b="1" dirty="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D80651-1EE6-4596-AC6C-2BF6C98E488F}"/>
              </a:ext>
            </a:extLst>
          </p:cNvPr>
          <p:cNvSpPr txBox="1"/>
          <p:nvPr/>
        </p:nvSpPr>
        <p:spPr>
          <a:xfrm>
            <a:off x="561769" y="253079"/>
            <a:ext cx="6020691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000" dirty="0" err="1">
                <a:solidFill>
                  <a:schemeClr val="accent6"/>
                </a:solidFill>
              </a:rPr>
              <a:t>Synthèse</a:t>
            </a:r>
            <a:r>
              <a:rPr lang="en-US" sz="3000" dirty="0">
                <a:solidFill>
                  <a:schemeClr val="accent6"/>
                </a:solidFill>
              </a:rPr>
              <a:t> </a:t>
            </a:r>
            <a:r>
              <a:rPr lang="en-US" sz="3000" dirty="0" smtClean="0">
                <a:solidFill>
                  <a:schemeClr val="accent6"/>
                </a:solidFill>
              </a:rPr>
              <a:t>10 Actions </a:t>
            </a:r>
            <a:r>
              <a:rPr lang="en-US" sz="3000" dirty="0" err="1" smtClean="0">
                <a:solidFill>
                  <a:schemeClr val="accent6"/>
                </a:solidFill>
              </a:rPr>
              <a:t>à</a:t>
            </a:r>
            <a:r>
              <a:rPr lang="en-US" sz="3000" dirty="0" smtClean="0">
                <a:solidFill>
                  <a:schemeClr val="accent6"/>
                </a:solidFill>
              </a:rPr>
              <a:t> </a:t>
            </a:r>
            <a:r>
              <a:rPr lang="en-US" sz="3000" dirty="0" err="1" smtClean="0">
                <a:solidFill>
                  <a:schemeClr val="accent6"/>
                </a:solidFill>
              </a:rPr>
              <a:t>finaliser</a:t>
            </a:r>
            <a:endParaRPr lang="fr-BE" sz="3000" dirty="0" err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0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D107534-2225-4559-9BCF-6C441D2C6C89}"/>
              </a:ext>
            </a:extLst>
          </p:cNvPr>
          <p:cNvSpPr/>
          <p:nvPr/>
        </p:nvSpPr>
        <p:spPr>
          <a:xfrm>
            <a:off x="119745" y="87087"/>
            <a:ext cx="4332515" cy="6618514"/>
          </a:xfrm>
          <a:prstGeom prst="rect">
            <a:avLst/>
          </a:prstGeom>
          <a:solidFill>
            <a:srgbClr val="2073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9863D78-90C2-44B9-80B6-4E9E28CD4538}"/>
              </a:ext>
            </a:extLst>
          </p:cNvPr>
          <p:cNvSpPr/>
          <p:nvPr/>
        </p:nvSpPr>
        <p:spPr>
          <a:xfrm>
            <a:off x="3091546" y="2405744"/>
            <a:ext cx="5853783" cy="25037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618AE-12ED-4CD5-A9E6-3AA318D179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6235" y="3198807"/>
            <a:ext cx="4724400" cy="917586"/>
          </a:xfrm>
        </p:spPr>
        <p:txBody>
          <a:bodyPr>
            <a:noAutofit/>
          </a:bodyPr>
          <a:lstStyle/>
          <a:p>
            <a:r>
              <a:rPr lang="fr-BE" sz="4400" b="1" dirty="0">
                <a:solidFill>
                  <a:schemeClr val="tx1"/>
                </a:solidFill>
              </a:rPr>
              <a:t>Travaux </a:t>
            </a:r>
            <a:r>
              <a:rPr lang="fr-BE" sz="4400" b="1" dirty="0" smtClean="0">
                <a:solidFill>
                  <a:schemeClr val="tx1"/>
                </a:solidFill>
              </a:rPr>
              <a:t>des commissions</a:t>
            </a:r>
            <a:endParaRPr lang="fr-BE" sz="4400" b="1" dirty="0">
              <a:solidFill>
                <a:schemeClr val="tx1"/>
              </a:solidFill>
            </a:endParaRPr>
          </a:p>
        </p:txBody>
      </p:sp>
      <p:pic>
        <p:nvPicPr>
          <p:cNvPr id="10" name="Picture 24">
            <a:extLst>
              <a:ext uri="{FF2B5EF4-FFF2-40B4-BE49-F238E27FC236}">
                <a16:creationId xmlns="" xmlns:a16="http://schemas.microsoft.com/office/drawing/2014/main" id="{65EC4E78-F8E3-4E06-AA04-341349EF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0" y="5192385"/>
            <a:ext cx="2343477" cy="1257475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57" y="349192"/>
            <a:ext cx="2710087" cy="28861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7D6061D4-BF69-403D-958D-3966635BD68F}"/>
              </a:ext>
            </a:extLst>
          </p:cNvPr>
          <p:cNvSpPr txBox="1">
            <a:spLocks/>
          </p:cNvSpPr>
          <p:nvPr/>
        </p:nvSpPr>
        <p:spPr>
          <a:xfrm>
            <a:off x="4669280" y="5055558"/>
            <a:ext cx="4233477" cy="155651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6000"/>
              <a:buFont typeface="Courier New" panose="02070309020205020404" pitchFamily="49" charset="0"/>
              <a:buChar char="o"/>
              <a:defRPr sz="16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 baseline="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805" lvl="1" indent="0">
              <a:buNone/>
            </a:pPr>
            <a:endParaRPr lang="fr-BE" sz="16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57555" lvl="1" indent="-285750">
              <a:buFont typeface="Wingdings" charset="2"/>
              <a:buChar char="²"/>
            </a:pPr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Grossesse et péri-conceptionnel</a:t>
            </a:r>
          </a:p>
          <a:p>
            <a:pPr marL="757555" lvl="1" indent="-285750">
              <a:buFont typeface="Wingdings" charset="2"/>
              <a:buChar char="²"/>
            </a:pPr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Petite enfance et TDA / TDHA</a:t>
            </a:r>
          </a:p>
          <a:p>
            <a:pPr marL="757555" lvl="1" indent="-285750">
              <a:buFont typeface="Wingdings" charset="2"/>
              <a:buChar char="²"/>
            </a:pPr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Surpoids – Diabète</a:t>
            </a:r>
          </a:p>
          <a:p>
            <a:pPr marL="757555" lvl="1" indent="-285750">
              <a:buFont typeface="Wingdings" charset="2"/>
              <a:buChar char="²"/>
            </a:pPr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Analyses et biologies</a:t>
            </a:r>
          </a:p>
          <a:p>
            <a:pPr marL="757555" lvl="1" indent="-285750">
              <a:buFont typeface="Wingdings" charset="2"/>
              <a:buChar char="²"/>
            </a:pPr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Cancers</a:t>
            </a:r>
          </a:p>
          <a:p>
            <a:pPr marL="447675" indent="-273050"/>
            <a:endParaRPr lang="fr-BE" sz="1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77439226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D107534-2225-4559-9BCF-6C441D2C6C89}"/>
              </a:ext>
            </a:extLst>
          </p:cNvPr>
          <p:cNvSpPr/>
          <p:nvPr/>
        </p:nvSpPr>
        <p:spPr>
          <a:xfrm>
            <a:off x="4843599" y="0"/>
            <a:ext cx="4300404" cy="6618514"/>
          </a:xfrm>
          <a:prstGeom prst="rect">
            <a:avLst/>
          </a:prstGeom>
          <a:solidFill>
            <a:srgbClr val="2073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38D7E9C-B83D-4026-AF29-25B38E3D22E6}"/>
              </a:ext>
            </a:extLst>
          </p:cNvPr>
          <p:cNvSpPr/>
          <p:nvPr/>
        </p:nvSpPr>
        <p:spPr bwMode="auto">
          <a:xfrm>
            <a:off x="4919699" y="3891412"/>
            <a:ext cx="3892991" cy="11792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  <a:effectLst>
            <a:outerShdw blurRad="50800" dist="88900" dir="13800000" sx="101000" sy="101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fr-BE" sz="12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5AB1-0F0B-4AD0-B9E9-2B9E7BE7F70A}"/>
              </a:ext>
            </a:extLst>
          </p:cNvPr>
          <p:cNvSpPr txBox="1"/>
          <p:nvPr/>
        </p:nvSpPr>
        <p:spPr>
          <a:xfrm>
            <a:off x="5185310" y="3901425"/>
            <a:ext cx="330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</a:rPr>
              <a:t>A table </a:t>
            </a:r>
          </a:p>
          <a:p>
            <a:pPr algn="ctr"/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Bon appétit ! </a:t>
            </a:r>
            <a:endParaRPr lang="fr-BE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E165D356-65AC-4E4D-A3F4-1E897330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8" y="629473"/>
            <a:ext cx="5217671" cy="5480227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="" xmlns:a16="http://schemas.microsoft.com/office/drawing/2014/main" id="{65EC4E78-F8E3-4E06-AA04-341349EF3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48" y="5242194"/>
            <a:ext cx="2343477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21259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D107534-2225-4559-9BCF-6C441D2C6C89}"/>
              </a:ext>
            </a:extLst>
          </p:cNvPr>
          <p:cNvSpPr/>
          <p:nvPr/>
        </p:nvSpPr>
        <p:spPr>
          <a:xfrm>
            <a:off x="119745" y="87087"/>
            <a:ext cx="4332515" cy="6618514"/>
          </a:xfrm>
          <a:prstGeom prst="rect">
            <a:avLst/>
          </a:prstGeom>
          <a:solidFill>
            <a:srgbClr val="2073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9863D78-90C2-44B9-80B6-4E9E28CD4538}"/>
              </a:ext>
            </a:extLst>
          </p:cNvPr>
          <p:cNvSpPr/>
          <p:nvPr/>
        </p:nvSpPr>
        <p:spPr>
          <a:xfrm>
            <a:off x="3091546" y="2405744"/>
            <a:ext cx="5853783" cy="25037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618AE-12ED-4CD5-A9E6-3AA318D179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1295" y="3198807"/>
            <a:ext cx="5334000" cy="917586"/>
          </a:xfrm>
        </p:spPr>
        <p:txBody>
          <a:bodyPr>
            <a:noAutofit/>
          </a:bodyPr>
          <a:lstStyle/>
          <a:p>
            <a:r>
              <a:rPr lang="fr-BE" sz="4400" b="1" dirty="0" smtClean="0">
                <a:solidFill>
                  <a:schemeClr val="tx1"/>
                </a:solidFill>
              </a:rPr>
              <a:t>Assemblée Générale Ordinaire 2019</a:t>
            </a:r>
            <a:endParaRPr lang="fr-BE" sz="4400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22" y="152312"/>
            <a:ext cx="3030017" cy="204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4">
            <a:extLst>
              <a:ext uri="{FF2B5EF4-FFF2-40B4-BE49-F238E27FC236}">
                <a16:creationId xmlns="" xmlns:a16="http://schemas.microsoft.com/office/drawing/2014/main" id="{65EC4E78-F8E3-4E06-AA04-341349EF3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0" y="5192385"/>
            <a:ext cx="2343477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71679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6061D4-BF69-403D-958D-3966635BD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76" y="836707"/>
            <a:ext cx="8759795" cy="525438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174625" indent="0">
              <a:buNone/>
            </a:pPr>
            <a:endParaRPr lang="fr-BE" sz="1800" dirty="0">
              <a:solidFill>
                <a:schemeClr val="tx1"/>
              </a:solidFill>
            </a:endParaRPr>
          </a:p>
          <a:p>
            <a:pPr marL="447675" indent="-273050"/>
            <a:r>
              <a:rPr lang="fr-BE" sz="1800" dirty="0" smtClean="0">
                <a:solidFill>
                  <a:schemeClr val="tx1"/>
                </a:solidFill>
              </a:rPr>
              <a:t>Approbation du PV de l’AG ordinaire du 18 mars 2018</a:t>
            </a:r>
            <a:endParaRPr lang="fr-BE" sz="1800" dirty="0">
              <a:solidFill>
                <a:schemeClr val="tx1"/>
              </a:solidFill>
            </a:endParaRPr>
          </a:p>
          <a:p>
            <a:pPr marL="447675" indent="-273050"/>
            <a:endParaRPr lang="fr-BE" sz="1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Rapport du secrétaire sur l’exercice écoulé</a:t>
            </a:r>
          </a:p>
          <a:p>
            <a:pPr marL="447675" indent="-273050"/>
            <a:endParaRPr lang="fr-B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Rapport du président sur l’exercice écoulé</a:t>
            </a:r>
          </a:p>
          <a:p>
            <a:pPr marL="447675" indent="-273050"/>
            <a:endParaRPr lang="fr-B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Présentation et approbation des comptes au 31.12.2018</a:t>
            </a:r>
            <a:endParaRPr lang="fr-B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endParaRPr lang="fr-BE" sz="1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Présentation du budget 2019</a:t>
            </a:r>
            <a:endParaRPr lang="fr-B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endParaRPr lang="fr-BE" sz="1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Exclusion d’un membre effectif</a:t>
            </a:r>
            <a:endParaRPr lang="fr-B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endParaRPr lang="fr-BE" sz="1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Nomination ou révocation d’un administrateur</a:t>
            </a:r>
          </a:p>
          <a:p>
            <a:pPr marL="447675" indent="-273050"/>
            <a:endParaRPr lang="fr-B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Divers</a:t>
            </a:r>
          </a:p>
          <a:p>
            <a:pPr marL="447675" indent="-273050"/>
            <a:endParaRPr lang="fr-B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fr-BE" sz="1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C6DF39-7305-47F1-94A8-49956A3E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94" y="272650"/>
            <a:ext cx="5572375" cy="553801"/>
          </a:xfrm>
        </p:spPr>
        <p:txBody>
          <a:bodyPr>
            <a:noAutofit/>
          </a:bodyPr>
          <a:lstStyle/>
          <a:p>
            <a:r>
              <a:rPr lang="en-US" dirty="0"/>
              <a:t>Agenda</a:t>
            </a:r>
            <a:r>
              <a:rPr lang="en-US" sz="2800" dirty="0" smtClean="0"/>
              <a:t> – AG </a:t>
            </a:r>
            <a:r>
              <a:rPr lang="en-US" sz="2800" dirty="0" err="1" smtClean="0"/>
              <a:t>Ordinaire</a:t>
            </a:r>
            <a:r>
              <a:rPr lang="en-US" sz="2800" dirty="0" smtClean="0"/>
              <a:t> 2019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22291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32C8B-EF11-45F3-966F-2AC3522B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Approbation du PV de l’AG ordinaire du 18 mars 2018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B207A7-53BF-4683-A2F3-CD5F7A29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75" y="1344708"/>
            <a:ext cx="8360087" cy="4814554"/>
          </a:xfrm>
        </p:spPr>
        <p:txBody>
          <a:bodyPr>
            <a:normAutofit/>
          </a:bodyPr>
          <a:lstStyle/>
          <a:p>
            <a:r>
              <a:rPr lang="fr-BE" sz="1800" dirty="0" smtClean="0"/>
              <a:t>Envoi du PV au préalable</a:t>
            </a:r>
          </a:p>
          <a:p>
            <a:r>
              <a:rPr lang="fr-BE" sz="1800" dirty="0" smtClean="0">
                <a:solidFill>
                  <a:schemeClr val="tx1"/>
                </a:solidFill>
              </a:rPr>
              <a:t>Relevé des remarques</a:t>
            </a:r>
          </a:p>
          <a:p>
            <a:r>
              <a:rPr lang="fr-BE" sz="1800" dirty="0" smtClean="0">
                <a:solidFill>
                  <a:srgbClr val="FF0000"/>
                </a:solidFill>
              </a:rPr>
              <a:t>Vote</a:t>
            </a:r>
          </a:p>
          <a:p>
            <a:endParaRPr lang="fr-BE" sz="1800" dirty="0" smtClean="0">
              <a:solidFill>
                <a:schemeClr val="accent6"/>
              </a:solidFill>
            </a:endParaRPr>
          </a:p>
          <a:p>
            <a:endParaRPr lang="fr-BE" sz="1800" dirty="0">
              <a:solidFill>
                <a:schemeClr val="accent6"/>
              </a:solidFill>
            </a:endParaRPr>
          </a:p>
          <a:p>
            <a:endParaRPr lang="fr-BE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181" y="1991036"/>
            <a:ext cx="3164339" cy="37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32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32C8B-EF11-45F3-966F-2AC3522B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Rapport du secrétaire sur l’exercice écoulé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B207A7-53BF-4683-A2F3-CD5F7A29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024" y="958692"/>
            <a:ext cx="8374865" cy="5043227"/>
          </a:xfrm>
        </p:spPr>
        <p:txBody>
          <a:bodyPr>
            <a:normAutofit/>
          </a:bodyPr>
          <a:lstStyle/>
          <a:p>
            <a:r>
              <a:rPr lang="fr-BE" sz="1800" dirty="0" smtClean="0"/>
              <a:t>Triplement du nombre de membres en 3 ans!! </a:t>
            </a:r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pPr marL="68580" indent="0">
              <a:buNone/>
            </a:pPr>
            <a:endParaRPr lang="fr-BE" sz="1800" dirty="0" smtClean="0"/>
          </a:p>
          <a:p>
            <a:endParaRPr lang="fr-BE" sz="1800" dirty="0">
              <a:solidFill>
                <a:schemeClr val="accent6"/>
              </a:solidFill>
            </a:endParaRPr>
          </a:p>
          <a:p>
            <a:endParaRPr lang="fr-BE" sz="1800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689820"/>
              </p:ext>
            </p:extLst>
          </p:nvPr>
        </p:nvGraphicFramePr>
        <p:xfrm>
          <a:off x="704672" y="14970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343" y="2427381"/>
            <a:ext cx="2320348" cy="7230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465" y="4474757"/>
            <a:ext cx="2950983" cy="151826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341" y="3487545"/>
            <a:ext cx="2268523" cy="4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6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B207A7-53BF-4683-A2F3-CD5F7A29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75" y="909005"/>
            <a:ext cx="8360087" cy="525898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fr-BE" sz="280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Formation continue </a:t>
            </a:r>
          </a:p>
          <a:p>
            <a:r>
              <a:rPr lang="fr-BE" b="1" dirty="0" smtClean="0"/>
              <a:t>Objectif de l’UDNF</a:t>
            </a:r>
            <a:r>
              <a:rPr lang="fr-BE" dirty="0" smtClean="0"/>
              <a:t>: 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Garantir auprès des particuliers et des professionnels de la santé une </a:t>
            </a:r>
            <a:r>
              <a:rPr lang="fr-BE" b="1" dirty="0" smtClean="0"/>
              <a:t>sélection de nutrithérapeutes dont le sérieux de la formation est établi </a:t>
            </a:r>
            <a:r>
              <a:rPr lang="fr-BE" dirty="0" smtClean="0"/>
              <a:t>et qui sont à la </a:t>
            </a:r>
            <a:r>
              <a:rPr lang="fr-BE" b="1" dirty="0" smtClean="0"/>
              <a:t>pointe de connaissances </a:t>
            </a:r>
            <a:r>
              <a:rPr lang="fr-BE" dirty="0" smtClean="0"/>
              <a:t>qui évoluent sans cesse. </a:t>
            </a:r>
          </a:p>
          <a:p>
            <a:pPr lvl="1"/>
            <a:r>
              <a:rPr lang="fr-BE" dirty="0" smtClean="0">
                <a:solidFill>
                  <a:schemeClr val="tx1"/>
                </a:solidFill>
              </a:rPr>
              <a:t>Avoir une </a:t>
            </a:r>
            <a:r>
              <a:rPr lang="fr-BE" b="1" dirty="0" smtClean="0">
                <a:solidFill>
                  <a:schemeClr val="tx1"/>
                </a:solidFill>
              </a:rPr>
              <a:t>vision sur les formations les plus suivies</a:t>
            </a:r>
          </a:p>
          <a:p>
            <a:pPr lvl="1"/>
            <a:r>
              <a:rPr lang="fr-BE" dirty="0" smtClean="0">
                <a:solidFill>
                  <a:schemeClr val="tx1"/>
                </a:solidFill>
              </a:rPr>
              <a:t>Etablir </a:t>
            </a:r>
            <a:r>
              <a:rPr lang="fr-BE" b="1" dirty="0" smtClean="0">
                <a:solidFill>
                  <a:schemeClr val="tx1"/>
                </a:solidFill>
              </a:rPr>
              <a:t>un archivage </a:t>
            </a:r>
            <a:r>
              <a:rPr lang="fr-BE" dirty="0" smtClean="0">
                <a:solidFill>
                  <a:schemeClr val="tx1"/>
                </a:solidFill>
              </a:rPr>
              <a:t>qui </a:t>
            </a:r>
            <a:r>
              <a:rPr lang="fr-BE" dirty="0" smtClean="0">
                <a:solidFill>
                  <a:schemeClr val="tx1"/>
                </a:solidFill>
                <a:sym typeface="Wingdings" panose="05000000000000000000" pitchFamily="2" charset="2"/>
              </a:rPr>
              <a:t>pourra servir le cas échéant </a:t>
            </a:r>
            <a:r>
              <a:rPr lang="fr-BE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de protection</a:t>
            </a:r>
            <a:r>
              <a:rPr lang="fr-BE" dirty="0" smtClean="0">
                <a:solidFill>
                  <a:schemeClr val="tx1"/>
                </a:solidFill>
                <a:sym typeface="Wingdings" panose="05000000000000000000" pitchFamily="2" charset="2"/>
              </a:rPr>
              <a:t> pour démontrer le professionnalisme de ses membres </a:t>
            </a:r>
            <a:endParaRPr lang="fr-BE" dirty="0" smtClean="0"/>
          </a:p>
          <a:p>
            <a:pPr marL="357188" indent="0">
              <a:buNone/>
            </a:pPr>
            <a:endParaRPr lang="fr-BE" b="1" dirty="0" smtClean="0"/>
          </a:p>
          <a:p>
            <a:pPr marL="357188" indent="0">
              <a:buNone/>
            </a:pPr>
            <a:r>
              <a:rPr lang="fr-BE" b="1" dirty="0" smtClean="0">
                <a:solidFill>
                  <a:srgbClr val="FF0000"/>
                </a:solidFill>
              </a:rPr>
              <a:t>Chaque membre a donc l’obligation de mettre à jour ses connaissances et de poursuivre sa formation</a:t>
            </a:r>
          </a:p>
          <a:p>
            <a:endParaRPr lang="fr-BE" b="1" dirty="0" smtClean="0"/>
          </a:p>
          <a:p>
            <a:r>
              <a:rPr lang="fr-BE" b="1" dirty="0" smtClean="0"/>
              <a:t>Fonctionnement: </a:t>
            </a:r>
            <a:r>
              <a:rPr lang="fr-BE" dirty="0" smtClean="0"/>
              <a:t>système de </a:t>
            </a:r>
            <a:r>
              <a:rPr lang="fr-BE" b="1" dirty="0" smtClean="0"/>
              <a:t>crédits</a:t>
            </a:r>
            <a:r>
              <a:rPr lang="fr-BE" dirty="0" smtClean="0"/>
              <a:t> annuels (</a:t>
            </a:r>
            <a:r>
              <a:rPr lang="fr-BE" b="1" dirty="0" smtClean="0"/>
              <a:t>min 20 crédits) </a:t>
            </a:r>
            <a:r>
              <a:rPr lang="fr-BE" dirty="0" smtClean="0"/>
              <a:t>à atteindre pour valider votre mise à jour des connaissances chaque année</a:t>
            </a:r>
          </a:p>
          <a:p>
            <a:endParaRPr lang="fr-BE" dirty="0"/>
          </a:p>
          <a:p>
            <a:pPr lvl="1"/>
            <a:r>
              <a:rPr lang="fr-BE" dirty="0" smtClean="0"/>
              <a:t>15 crédits	 WE de mise à jour des connaissances en Nutrithérapie</a:t>
            </a:r>
          </a:p>
          <a:p>
            <a:pPr lvl="1"/>
            <a:r>
              <a:rPr lang="fr-BE" dirty="0" smtClean="0"/>
              <a:t>8 crédits	WE de cours (CERDEN, CFNA, Metagenics Academy,…)</a:t>
            </a:r>
          </a:p>
          <a:p>
            <a:pPr lvl="1"/>
            <a:r>
              <a:rPr lang="fr-BE" dirty="0" smtClean="0"/>
              <a:t>4 crédits	Journée de cours (Labo compléments, Universités, Labo biologies,,…)</a:t>
            </a:r>
          </a:p>
          <a:p>
            <a:pPr lvl="1"/>
            <a:r>
              <a:rPr lang="fr-BE" dirty="0" smtClean="0"/>
              <a:t>2 crédits	Soirée / Matinée / après-midi (2-3h)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/>
              <a:t>6 crédits	Etre membre </a:t>
            </a:r>
            <a:r>
              <a:rPr lang="fr-BE" b="1" u="sng" dirty="0" smtClean="0"/>
              <a:t>actif – proactif et utile </a:t>
            </a:r>
            <a:r>
              <a:rPr lang="fr-BE" dirty="0" smtClean="0"/>
              <a:t>dans une commission</a:t>
            </a:r>
          </a:p>
          <a:p>
            <a:endParaRPr lang="fr-BE" b="1" dirty="0" smtClean="0">
              <a:solidFill>
                <a:srgbClr val="FF0000"/>
              </a:solidFill>
            </a:endParaRPr>
          </a:p>
          <a:p>
            <a:r>
              <a:rPr lang="fr-BE" b="1" dirty="0" smtClean="0">
                <a:solidFill>
                  <a:schemeClr val="tx1"/>
                </a:solidFill>
              </a:rPr>
              <a:t>Système </a:t>
            </a:r>
            <a:r>
              <a:rPr lang="fr-BE" b="1" dirty="0">
                <a:solidFill>
                  <a:schemeClr val="tx1"/>
                </a:solidFill>
              </a:rPr>
              <a:t>de suivi: </a:t>
            </a:r>
            <a:r>
              <a:rPr lang="fr-BE" dirty="0">
                <a:solidFill>
                  <a:schemeClr val="tx1"/>
                </a:solidFill>
              </a:rPr>
              <a:t>Fichier à remplir et à renvoyer au secrétariat pour </a:t>
            </a:r>
            <a:r>
              <a:rPr lang="fr-BE" b="1" dirty="0">
                <a:solidFill>
                  <a:srgbClr val="FF0000"/>
                </a:solidFill>
              </a:rPr>
              <a:t>le 31 décembre</a:t>
            </a:r>
          </a:p>
          <a:p>
            <a:pPr lvl="1"/>
            <a:endParaRPr lang="fr-BE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9832C8B-EF11-45F3-966F-2AC3522BF0BD}"/>
              </a:ext>
            </a:extLst>
          </p:cNvPr>
          <p:cNvSpPr txBox="1">
            <a:spLocks/>
          </p:cNvSpPr>
          <p:nvPr/>
        </p:nvSpPr>
        <p:spPr>
          <a:xfrm>
            <a:off x="378475" y="270748"/>
            <a:ext cx="8360087" cy="600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dirty="0" smtClean="0"/>
              <a:t>Rapport du secrétaire sur l’exercice écoulé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8650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6061D4-BF69-403D-958D-3966635BD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32" y="720452"/>
            <a:ext cx="8716568" cy="5387309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174625" indent="0">
              <a:buNone/>
            </a:pPr>
            <a:endParaRPr lang="fr-BE" sz="1800" dirty="0">
              <a:solidFill>
                <a:schemeClr val="tx1"/>
              </a:solidFill>
            </a:endParaRPr>
          </a:p>
          <a:p>
            <a:pPr marL="447675" indent="-273050"/>
            <a:r>
              <a:rPr lang="fr-BE" sz="1800" dirty="0" smtClean="0">
                <a:solidFill>
                  <a:schemeClr val="tx1"/>
                </a:solidFill>
              </a:rPr>
              <a:t>9h </a:t>
            </a:r>
            <a:r>
              <a:rPr lang="fr-BE" sz="1800" dirty="0">
                <a:solidFill>
                  <a:schemeClr val="tx1"/>
                </a:solidFill>
              </a:rPr>
              <a:t>– 9</a:t>
            </a:r>
            <a:r>
              <a:rPr lang="fr-BE" sz="1800" dirty="0" smtClean="0">
                <a:solidFill>
                  <a:schemeClr val="tx1"/>
                </a:solidFill>
              </a:rPr>
              <a:t>h30</a:t>
            </a:r>
            <a:r>
              <a:rPr lang="fr-BE" sz="1800" dirty="0">
                <a:solidFill>
                  <a:schemeClr val="tx1"/>
                </a:solidFill>
              </a:rPr>
              <a:t>: </a:t>
            </a:r>
            <a:r>
              <a:rPr lang="fr-BE" sz="1800" dirty="0" smtClean="0">
                <a:solidFill>
                  <a:schemeClr val="tx1"/>
                </a:solidFill>
              </a:rPr>
              <a:t>Accueil des participants</a:t>
            </a:r>
            <a:endParaRPr lang="fr-BE" sz="1800" dirty="0">
              <a:solidFill>
                <a:schemeClr val="tx1"/>
              </a:solidFill>
            </a:endParaRPr>
          </a:p>
          <a:p>
            <a:pPr marL="447675" indent="-273050"/>
            <a:endParaRPr lang="fr-BE" sz="1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9h30 </a:t>
            </a:r>
            <a:r>
              <a:rPr lang="fr-BE" sz="1800" dirty="0">
                <a:solidFill>
                  <a:schemeClr val="tx1"/>
                </a:solidFill>
                <a:sym typeface="Wingdings" panose="05000000000000000000" pitchFamily="2" charset="2"/>
              </a:rPr>
              <a:t>– </a:t>
            </a:r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10h : Introduction</a:t>
            </a:r>
          </a:p>
          <a:p>
            <a:pPr marL="447675" indent="-273050"/>
            <a:endParaRPr lang="fr-B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10h-12h00</a:t>
            </a:r>
            <a:r>
              <a:rPr lang="fr-BE" sz="1800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Présentation des travaux des commissions</a:t>
            </a:r>
          </a:p>
          <a:p>
            <a:pPr marL="744855" lvl="1" indent="-273050"/>
            <a:endParaRPr lang="fr-BE" sz="16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4855" lvl="1" indent="-273050"/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Grossesse et péri-conceptionnel</a:t>
            </a:r>
          </a:p>
          <a:p>
            <a:pPr marL="744855" lvl="1" indent="-273050"/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Petite enfance et TDA / TDHA</a:t>
            </a:r>
          </a:p>
          <a:p>
            <a:pPr marL="744855" lvl="1" indent="-273050"/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Surpoids – Diabète</a:t>
            </a:r>
          </a:p>
          <a:p>
            <a:pPr marL="744855" lvl="1" indent="-273050"/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Analyses et biologies</a:t>
            </a:r>
          </a:p>
          <a:p>
            <a:pPr marL="744855" lvl="1" indent="-273050"/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Cancer</a:t>
            </a:r>
            <a:endParaRPr lang="fr-BE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endParaRPr lang="fr-BE" sz="1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12h30 </a:t>
            </a:r>
            <a:r>
              <a:rPr lang="fr-BE" sz="1800" dirty="0">
                <a:solidFill>
                  <a:schemeClr val="tx1"/>
                </a:solidFill>
                <a:sym typeface="Wingdings" panose="05000000000000000000" pitchFamily="2" charset="2"/>
              </a:rPr>
              <a:t>– </a:t>
            </a:r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13h30</a:t>
            </a:r>
            <a:r>
              <a:rPr lang="fr-BE" sz="1800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Lunch</a:t>
            </a:r>
            <a:endParaRPr lang="fr-B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endParaRPr lang="fr-BE" sz="1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13h30 </a:t>
            </a:r>
            <a:r>
              <a:rPr lang="fr-BE" sz="1800" dirty="0">
                <a:solidFill>
                  <a:schemeClr val="tx1"/>
                </a:solidFill>
                <a:sym typeface="Wingdings" panose="05000000000000000000" pitchFamily="2" charset="2"/>
              </a:rPr>
              <a:t>– 14h00: </a:t>
            </a:r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Assemblée Générale ordinaire</a:t>
            </a:r>
            <a:endParaRPr lang="fr-BE" sz="1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endParaRPr lang="fr-BE" sz="1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14h00</a:t>
            </a:r>
            <a:r>
              <a:rPr lang="fr-BE" sz="1800" dirty="0">
                <a:solidFill>
                  <a:schemeClr val="tx1"/>
                </a:solidFill>
                <a:sym typeface="Wingdings" panose="05000000000000000000" pitchFamily="2" charset="2"/>
              </a:rPr>
              <a:t>-17h00: Présentation des travaux des </a:t>
            </a:r>
            <a:r>
              <a:rPr lang="fr-BE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commissions</a:t>
            </a:r>
          </a:p>
          <a:p>
            <a:pPr marL="744855" lvl="1" indent="-273050"/>
            <a:endParaRPr lang="fr-BE" sz="16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4855" lvl="1" indent="-273050"/>
            <a:r>
              <a:rPr lang="fr-BE" sz="1600" dirty="0">
                <a:solidFill>
                  <a:schemeClr val="tx1"/>
                </a:solidFill>
                <a:sym typeface="Wingdings" panose="05000000000000000000" pitchFamily="2" charset="2"/>
              </a:rPr>
              <a:t>Longévité</a:t>
            </a:r>
          </a:p>
          <a:p>
            <a:pPr marL="744855" lvl="1" indent="-273050"/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Allergies – intolérances</a:t>
            </a:r>
          </a:p>
          <a:p>
            <a:pPr marL="744855" lvl="1" indent="-273050"/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Fibromyalgie</a:t>
            </a:r>
          </a:p>
          <a:p>
            <a:pPr marL="744855" lvl="1" indent="-273050"/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Stress-Burnout</a:t>
            </a:r>
          </a:p>
          <a:p>
            <a:pPr marL="744855" lvl="1" indent="-273050"/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Interractions médicaments-nutriments</a:t>
            </a:r>
          </a:p>
          <a:p>
            <a:pPr marL="744855" lvl="1" indent="-273050"/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Sport</a:t>
            </a:r>
          </a:p>
          <a:p>
            <a:pPr marL="471805" lvl="1" indent="0">
              <a:buNone/>
            </a:pPr>
            <a:endParaRPr lang="fr-BE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fr-BE" sz="1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C6DF39-7305-47F1-94A8-49956A3E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53" y="307454"/>
            <a:ext cx="4365099" cy="553801"/>
          </a:xfrm>
        </p:spPr>
        <p:txBody>
          <a:bodyPr>
            <a:noAutofit/>
          </a:bodyPr>
          <a:lstStyle/>
          <a:p>
            <a:r>
              <a:rPr lang="en-US" sz="2800" dirty="0"/>
              <a:t>Agenda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2228153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19832C8B-EF11-45F3-966F-2AC3522BF0BD}"/>
              </a:ext>
            </a:extLst>
          </p:cNvPr>
          <p:cNvSpPr txBox="1">
            <a:spLocks/>
          </p:cNvSpPr>
          <p:nvPr/>
        </p:nvSpPr>
        <p:spPr>
          <a:xfrm>
            <a:off x="378475" y="270748"/>
            <a:ext cx="8360087" cy="6004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BE" smtClean="0"/>
              <a:t>Rapport du secrétaire sur l’exercice écoulé</a:t>
            </a:r>
            <a:endParaRPr lang="fr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82B207A7-53BF-4683-A2F3-CD5F7A29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75" y="909005"/>
            <a:ext cx="8360087" cy="466109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r-BE" sz="2800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Formation continue </a:t>
            </a:r>
          </a:p>
          <a:p>
            <a:r>
              <a:rPr lang="fr-BE" b="1" dirty="0" smtClean="0"/>
              <a:t>Les formations doivent être en « nutrithérapie ». Sont exclues </a:t>
            </a:r>
            <a:r>
              <a:rPr lang="fr-BE" dirty="0" smtClean="0"/>
              <a:t>: </a:t>
            </a:r>
          </a:p>
          <a:p>
            <a:pPr lvl="1"/>
            <a:endParaRPr lang="fr-BE" dirty="0" smtClean="0"/>
          </a:p>
          <a:p>
            <a:pPr lvl="1"/>
            <a:r>
              <a:rPr lang="fr-BE" dirty="0" smtClean="0">
                <a:solidFill>
                  <a:schemeClr val="tx1"/>
                </a:solidFill>
              </a:rPr>
              <a:t>Formation phytothérapie - aromathérapie</a:t>
            </a:r>
            <a:endParaRPr lang="fr-BE" b="1" dirty="0" smtClean="0">
              <a:solidFill>
                <a:schemeClr val="tx1"/>
              </a:solidFill>
            </a:endParaRPr>
          </a:p>
          <a:p>
            <a:pPr lvl="1"/>
            <a:r>
              <a:rPr lang="fr-BE" dirty="0" smtClean="0">
                <a:solidFill>
                  <a:schemeClr val="tx1"/>
                </a:solidFill>
              </a:rPr>
              <a:t>Formation en naturopathie</a:t>
            </a:r>
          </a:p>
          <a:p>
            <a:pPr lvl="1"/>
            <a:r>
              <a:rPr lang="fr-BE" dirty="0" smtClean="0"/>
              <a:t>Ateliers </a:t>
            </a:r>
            <a:r>
              <a:rPr lang="fr-BE" dirty="0"/>
              <a:t>cuisine</a:t>
            </a:r>
          </a:p>
          <a:p>
            <a:pPr lvl="1"/>
            <a:r>
              <a:rPr lang="fr-BE" dirty="0">
                <a:solidFill>
                  <a:schemeClr val="tx1"/>
                </a:solidFill>
              </a:rPr>
              <a:t>Formation sur </a:t>
            </a:r>
            <a:r>
              <a:rPr lang="fr-BE" dirty="0" smtClean="0">
                <a:solidFill>
                  <a:schemeClr val="tx1"/>
                </a:solidFill>
              </a:rPr>
              <a:t>zero-déchet, permaculture, macramé,… </a:t>
            </a:r>
            <a:r>
              <a:rPr lang="fr-BE" dirty="0" smtClean="0">
                <a:solidFill>
                  <a:schemeClr val="tx1"/>
                </a:solidFill>
                <a:sym typeface="Wingdings"/>
              </a:rPr>
              <a:t></a:t>
            </a:r>
            <a:endParaRPr lang="fr-BE" b="1" dirty="0" smtClean="0"/>
          </a:p>
          <a:p>
            <a:endParaRPr lang="fr-BE" b="1" dirty="0" smtClean="0"/>
          </a:p>
          <a:p>
            <a:r>
              <a:rPr lang="fr-BE" b="1" dirty="0" smtClean="0"/>
              <a:t>38 dossiers complétés</a:t>
            </a:r>
            <a:endParaRPr lang="fr-BE" dirty="0" smtClean="0"/>
          </a:p>
          <a:p>
            <a:endParaRPr lang="fr-BE" b="1" dirty="0" smtClean="0">
              <a:solidFill>
                <a:srgbClr val="FF0000"/>
              </a:solidFill>
            </a:endParaRP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81623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32C8B-EF11-45F3-966F-2AC3522B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Rapport du président sur l’exercice écoulé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B207A7-53BF-4683-A2F3-CD5F7A29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75" y="1344708"/>
            <a:ext cx="8360087" cy="4814554"/>
          </a:xfrm>
        </p:spPr>
        <p:txBody>
          <a:bodyPr>
            <a:normAutofit/>
          </a:bodyPr>
          <a:lstStyle/>
          <a:p>
            <a:r>
              <a:rPr lang="fr-BE" sz="1800" dirty="0" smtClean="0"/>
              <a:t>Conférences</a:t>
            </a:r>
          </a:p>
          <a:p>
            <a:endParaRPr lang="fr-BE" sz="1800" dirty="0"/>
          </a:p>
          <a:p>
            <a:r>
              <a:rPr lang="fr-BE" sz="1800" dirty="0" smtClean="0"/>
              <a:t>Stages</a:t>
            </a:r>
          </a:p>
          <a:p>
            <a:endParaRPr lang="fr-BE" sz="1800" dirty="0">
              <a:solidFill>
                <a:schemeClr val="accent6"/>
              </a:solidFill>
            </a:endParaRPr>
          </a:p>
          <a:p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3788426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32C8B-EF11-45F3-966F-2AC3522B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Conférences – Subsides par le CFNA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B207A7-53BF-4683-A2F3-CD5F7A29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75" y="1078991"/>
            <a:ext cx="8360087" cy="5080269"/>
          </a:xfrm>
        </p:spPr>
        <p:txBody>
          <a:bodyPr>
            <a:normAutofit/>
          </a:bodyPr>
          <a:lstStyle/>
          <a:p>
            <a:r>
              <a:rPr lang="fr-BE" dirty="0"/>
              <a:t>Remboursement de 175 € </a:t>
            </a:r>
          </a:p>
          <a:p>
            <a:r>
              <a:rPr lang="fr-BE" dirty="0"/>
              <a:t>Pour </a:t>
            </a:r>
            <a:r>
              <a:rPr lang="fr-BE" dirty="0" err="1"/>
              <a:t>asbl</a:t>
            </a:r>
            <a:r>
              <a:rPr lang="fr-BE" dirty="0"/>
              <a:t>, une association, une </a:t>
            </a:r>
            <a:r>
              <a:rPr lang="fr-BE" dirty="0" err="1"/>
              <a:t>école</a:t>
            </a:r>
            <a:r>
              <a:rPr lang="fr-BE" dirty="0"/>
              <a:t>, un comité de parents....</a:t>
            </a:r>
          </a:p>
          <a:p>
            <a:r>
              <a:rPr lang="fr-BE" dirty="0"/>
              <a:t>Conférence d'une durée minimale de 1h30 sur le thème de la nutrithérapie destinée au grand public</a:t>
            </a:r>
          </a:p>
          <a:p>
            <a:r>
              <a:rPr lang="fr-BE" dirty="0"/>
              <a:t>La conférence doit être validée par l'UDNF</a:t>
            </a:r>
          </a:p>
          <a:p>
            <a:r>
              <a:rPr lang="fr-BE" dirty="0"/>
              <a:t>Le conférencier est certifié &amp; membre UDNF diplômé du CFNA </a:t>
            </a:r>
          </a:p>
          <a:p>
            <a:r>
              <a:rPr lang="fr-BE" dirty="0"/>
              <a:t>Infos disponible dans la brochure d’accueil et www.cfna.be</a:t>
            </a:r>
          </a:p>
          <a:p>
            <a:pPr marL="68580" indent="0">
              <a:buNone/>
            </a:pPr>
            <a:endParaRPr lang="fr-BE" sz="1800" i="1" dirty="0"/>
          </a:p>
          <a:p>
            <a:pPr marL="68580" indent="0">
              <a:buNone/>
            </a:pPr>
            <a:r>
              <a:rPr lang="fr-BE" i="1" dirty="0"/>
              <a:t>Si vous n’êtes pas à l’aise pour donner une conférence vous-même mais que vous désirez néanmoins en organiser une, n’hésitez pas à faire appel à l’équipe </a:t>
            </a:r>
            <a:r>
              <a:rPr lang="fr-BE" i="1" dirty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B972F7-778D-42BF-A9FE-6A39212FDCFB}"/>
              </a:ext>
            </a:extLst>
          </p:cNvPr>
          <p:cNvSpPr txBox="1"/>
          <p:nvPr/>
        </p:nvSpPr>
        <p:spPr>
          <a:xfrm>
            <a:off x="3410712" y="4343379"/>
            <a:ext cx="2624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fr-BE" sz="1400" dirty="0">
                <a:sym typeface="Wingdings" panose="05000000000000000000" pitchFamily="2" charset="2"/>
              </a:rPr>
              <a:t>Pierre Van Vlodorp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fr-BE" sz="1400" dirty="0">
                <a:sym typeface="Wingdings" panose="05000000000000000000" pitchFamily="2" charset="2"/>
              </a:rPr>
              <a:t>Isabelle Rome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fr-BE" sz="1400" dirty="0">
                <a:sym typeface="Wingdings" panose="05000000000000000000" pitchFamily="2" charset="2"/>
              </a:rPr>
              <a:t>Salomé Mulongo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fr-BE" sz="1400" dirty="0">
                <a:sym typeface="Wingdings" panose="05000000000000000000" pitchFamily="2" charset="2"/>
              </a:rPr>
              <a:t>Patricia Bourguignon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fr-BE" sz="1400" dirty="0">
                <a:sym typeface="Wingdings" panose="05000000000000000000" pitchFamily="2" charset="2"/>
              </a:rPr>
              <a:t>Pascale Luyts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fr-BE" sz="1400" dirty="0">
                <a:sym typeface="Wingdings" panose="05000000000000000000" pitchFamily="2" charset="2"/>
              </a:rPr>
              <a:t>Nathalie Verschueren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fr-BE" sz="1400" dirty="0">
                <a:sym typeface="Wingdings" panose="05000000000000000000" pitchFamily="2" charset="2"/>
              </a:rPr>
              <a:t>Marie Boursiez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fr-BE" sz="1400" dirty="0">
                <a:sym typeface="Wingdings" panose="05000000000000000000" pitchFamily="2" charset="2"/>
              </a:rPr>
              <a:t>Christine </a:t>
            </a:r>
            <a:r>
              <a:rPr lang="fr-BE" sz="1400" dirty="0" err="1">
                <a:sym typeface="Wingdings" panose="05000000000000000000" pitchFamily="2" charset="2"/>
              </a:rPr>
              <a:t>Lefrant</a:t>
            </a:r>
            <a:endParaRPr lang="fr-BE" sz="1400" dirty="0"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79386C-D6A1-4167-B85B-83C4266484F1}"/>
              </a:ext>
            </a:extLst>
          </p:cNvPr>
          <p:cNvSpPr txBox="1"/>
          <p:nvPr/>
        </p:nvSpPr>
        <p:spPr>
          <a:xfrm>
            <a:off x="1527048" y="4343381"/>
            <a:ext cx="2203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u="sng" dirty="0"/>
              <a:t>Liste des conférenciers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B8D8D9-1C44-476B-BE7D-936A883B1BCA}"/>
              </a:ext>
            </a:extLst>
          </p:cNvPr>
          <p:cNvSpPr txBox="1"/>
          <p:nvPr/>
        </p:nvSpPr>
        <p:spPr>
          <a:xfrm>
            <a:off x="6355080" y="4809747"/>
            <a:ext cx="224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accent6"/>
                </a:solidFill>
              </a:rPr>
              <a:t>Vous voulez être dans la liste des conférenciers:  info@udnf.be</a:t>
            </a:r>
          </a:p>
          <a:p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861422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32C8B-EF11-45F3-966F-2AC3522B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B207A7-53BF-4683-A2F3-CD5F7A29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75" y="978407"/>
            <a:ext cx="8360087" cy="5180853"/>
          </a:xfrm>
        </p:spPr>
        <p:txBody>
          <a:bodyPr>
            <a:normAutofit/>
          </a:bodyPr>
          <a:lstStyle/>
          <a:p>
            <a:r>
              <a:rPr lang="fr-BE" dirty="0"/>
              <a:t>L’UDNF met en place un système de partage de connaissances où chaque partie trouve son compte </a:t>
            </a:r>
          </a:p>
          <a:p>
            <a:r>
              <a:rPr lang="fr-BE" dirty="0"/>
              <a:t>Vous pouvez participer au programme de stage pratique consultation</a:t>
            </a:r>
          </a:p>
          <a:p>
            <a:pPr lvl="1"/>
            <a:r>
              <a:rPr lang="fr-BE" dirty="0"/>
              <a:t>soit en tant que ‘formateur-maître de stage’</a:t>
            </a:r>
          </a:p>
          <a:p>
            <a:pPr lvl="1"/>
            <a:r>
              <a:rPr lang="fr-BE" dirty="0"/>
              <a:t>soit en tant que ‘stagiaire’</a:t>
            </a:r>
          </a:p>
          <a:p>
            <a:r>
              <a:rPr lang="fr-BE" dirty="0"/>
              <a:t>En pratique  (voir www.udnf.be)</a:t>
            </a:r>
          </a:p>
          <a:p>
            <a:pPr lvl="1"/>
            <a:r>
              <a:rPr lang="fr-BE" dirty="0"/>
              <a:t>Liste des maîtres de stage disponible sur l’intranet.</a:t>
            </a:r>
          </a:p>
          <a:p>
            <a:pPr lvl="1"/>
            <a:r>
              <a:rPr lang="fr-BE" dirty="0"/>
              <a:t>Le </a:t>
            </a:r>
            <a:r>
              <a:rPr lang="fr-BE" dirty="0" err="1"/>
              <a:t>nutrithérapeute</a:t>
            </a:r>
            <a:r>
              <a:rPr lang="fr-BE" dirty="0"/>
              <a:t> stagiaire contacte directement le ou les maîtres de stage (de sa région) pour convenir d’un contrat.</a:t>
            </a:r>
          </a:p>
          <a:p>
            <a:pPr lvl="1"/>
            <a:r>
              <a:rPr lang="fr-BE" dirty="0"/>
              <a:t>Le maître de stage reste seul décideur pour accepter ou pas un stagiaire en fonction de son agenda</a:t>
            </a:r>
          </a:p>
          <a:p>
            <a:pPr lvl="1"/>
            <a:r>
              <a:rPr lang="fr-BE" dirty="0"/>
              <a:t>Le stagiaire imprime le </a:t>
            </a:r>
            <a:r>
              <a:rPr lang="fr-BE" b="1" dirty="0"/>
              <a:t>formulaire de Certificat de stage</a:t>
            </a:r>
            <a:r>
              <a:rPr lang="fr-BE" dirty="0"/>
              <a:t> (disponible sur l’intranet et à remplir par les maîtres de stage) ainsi que le </a:t>
            </a:r>
            <a:r>
              <a:rPr lang="fr-BE" b="1" dirty="0"/>
              <a:t>Contrat</a:t>
            </a:r>
            <a:r>
              <a:rPr lang="fr-BE" dirty="0"/>
              <a:t> qu’il signe et présente à chaque maître de stage.</a:t>
            </a:r>
            <a:br>
              <a:rPr lang="fr-BE" dirty="0"/>
            </a:br>
            <a:endParaRPr lang="fr-BE" dirty="0"/>
          </a:p>
          <a:p>
            <a:pPr marL="447675" indent="0">
              <a:buNone/>
            </a:pPr>
            <a:r>
              <a:rPr lang="fr-BE" sz="1400" dirty="0">
                <a:solidFill>
                  <a:schemeClr val="accent6"/>
                </a:solidFill>
              </a:rPr>
              <a:t>Si vous voulez participer à cet échange (comme maître de stage ou stagiaire): info@udnf.be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1816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32C8B-EF11-45F3-966F-2AC3522B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Présentation &amp; approbation des comptes 31.12.2018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B207A7-53BF-4683-A2F3-CD5F7A29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72" y="859196"/>
            <a:ext cx="2136712" cy="5292147"/>
          </a:xfrm>
        </p:spPr>
        <p:txBody>
          <a:bodyPr>
            <a:normAutofit/>
          </a:bodyPr>
          <a:lstStyle/>
          <a:p>
            <a:r>
              <a:rPr lang="fr-BE" sz="1800" dirty="0" smtClean="0"/>
              <a:t>Présentation</a:t>
            </a:r>
          </a:p>
          <a:p>
            <a:endParaRPr lang="fr-BE" sz="1800" dirty="0" smtClean="0">
              <a:solidFill>
                <a:schemeClr val="accent6"/>
              </a:solidFill>
            </a:endParaRPr>
          </a:p>
          <a:p>
            <a:endParaRPr lang="fr-BE" sz="1800" dirty="0">
              <a:solidFill>
                <a:schemeClr val="accent6"/>
              </a:solidFill>
            </a:endParaRPr>
          </a:p>
          <a:p>
            <a:endParaRPr lang="fr-BE" sz="1800" dirty="0" smtClean="0">
              <a:solidFill>
                <a:schemeClr val="accent6"/>
              </a:solidFill>
            </a:endParaRPr>
          </a:p>
          <a:p>
            <a:endParaRPr lang="fr-BE" sz="1800" dirty="0">
              <a:solidFill>
                <a:schemeClr val="accent6"/>
              </a:solidFill>
            </a:endParaRPr>
          </a:p>
          <a:p>
            <a:endParaRPr lang="fr-BE" sz="1800" dirty="0" smtClean="0">
              <a:solidFill>
                <a:schemeClr val="accent6"/>
              </a:solidFill>
            </a:endParaRPr>
          </a:p>
          <a:p>
            <a:endParaRPr lang="fr-BE" sz="1800" dirty="0">
              <a:solidFill>
                <a:schemeClr val="accent6"/>
              </a:solidFill>
            </a:endParaRPr>
          </a:p>
          <a:p>
            <a:endParaRPr lang="fr-BE" sz="1800" dirty="0" smtClean="0">
              <a:solidFill>
                <a:schemeClr val="accent6"/>
              </a:solidFill>
            </a:endParaRPr>
          </a:p>
          <a:p>
            <a:endParaRPr lang="fr-BE" sz="1800" dirty="0">
              <a:solidFill>
                <a:schemeClr val="accent6"/>
              </a:solidFill>
            </a:endParaRPr>
          </a:p>
          <a:p>
            <a:endParaRPr lang="fr-BE" sz="1800" dirty="0" smtClean="0">
              <a:solidFill>
                <a:schemeClr val="accent6"/>
              </a:solidFill>
            </a:endParaRPr>
          </a:p>
          <a:p>
            <a:endParaRPr lang="fr-BE" sz="1800" dirty="0">
              <a:solidFill>
                <a:schemeClr val="accent6"/>
              </a:solidFill>
            </a:endParaRPr>
          </a:p>
          <a:p>
            <a:endParaRPr lang="fr-BE" sz="1800" dirty="0" smtClean="0">
              <a:solidFill>
                <a:schemeClr val="accent6"/>
              </a:solidFill>
            </a:endParaRPr>
          </a:p>
          <a:p>
            <a:endParaRPr lang="fr-BE" sz="1800" dirty="0">
              <a:solidFill>
                <a:schemeClr val="accent6"/>
              </a:solidFill>
            </a:endParaRPr>
          </a:p>
          <a:p>
            <a:endParaRPr lang="fr-BE" sz="1800" dirty="0" smtClean="0">
              <a:solidFill>
                <a:schemeClr val="accent6"/>
              </a:solidFill>
            </a:endParaRPr>
          </a:p>
          <a:p>
            <a:r>
              <a:rPr lang="fr-BE" sz="1800" dirty="0" smtClean="0">
                <a:solidFill>
                  <a:schemeClr val="accent6"/>
                </a:solidFill>
              </a:rPr>
              <a:t>Vote</a:t>
            </a:r>
          </a:p>
          <a:p>
            <a:endParaRPr lang="fr-BE" sz="1800" dirty="0" smtClean="0">
              <a:solidFill>
                <a:schemeClr val="accent6"/>
              </a:solidFill>
            </a:endParaRPr>
          </a:p>
          <a:p>
            <a:endParaRPr lang="fr-BE" sz="1800" dirty="0">
              <a:solidFill>
                <a:schemeClr val="accent6"/>
              </a:solidFill>
            </a:endParaRPr>
          </a:p>
          <a:p>
            <a:endParaRPr lang="fr-BE" sz="18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19071"/>
              </p:ext>
            </p:extLst>
          </p:nvPr>
        </p:nvGraphicFramePr>
        <p:xfrm>
          <a:off x="324788" y="1189211"/>
          <a:ext cx="4060053" cy="5153948"/>
        </p:xfrm>
        <a:graphic>
          <a:graphicData uri="http://schemas.openxmlformats.org/drawingml/2006/table">
            <a:tbl>
              <a:tblPr/>
              <a:tblGrid>
                <a:gridCol w="3049183"/>
                <a:gridCol w="1010870"/>
              </a:tblGrid>
              <a:tr h="1736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Mouvements positifs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21.144,50 €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32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Solde  31.12.2017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6.232,00 €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Cotisations 2018 payées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9.912,50 €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Dons du CFNA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5.000,00 €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36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Mouvements négatifs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21.063,99 €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36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Téléphonie-site internet-Mat. Info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1.160,37 €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Publicité (Flyers &amp; Vidéos)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3.364,82 €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Bancaires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298,41 €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Remboursement stages subsidiés CFNA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Cadeaux membres-Livres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1.074,67 €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Fonctionnement Secrétariat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9.152,16 €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Défraiements CA Frais transport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940,45 €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Events - Locations salles et catering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4.551,11 €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37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Article cancer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36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3688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80,51 €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508572"/>
              </p:ext>
            </p:extLst>
          </p:nvPr>
        </p:nvGraphicFramePr>
        <p:xfrm>
          <a:off x="4141259" y="794470"/>
          <a:ext cx="4572000" cy="302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064815"/>
              </p:ext>
            </p:extLst>
          </p:nvPr>
        </p:nvGraphicFramePr>
        <p:xfrm>
          <a:off x="4333089" y="3772994"/>
          <a:ext cx="4156651" cy="308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5559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32C8B-EF11-45F3-966F-2AC3522B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Présentation du budget 2019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B207A7-53BF-4683-A2F3-CD5F7A29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75" y="1344708"/>
            <a:ext cx="2923525" cy="4814554"/>
          </a:xfrm>
        </p:spPr>
        <p:txBody>
          <a:bodyPr>
            <a:normAutofit fontScale="70000" lnSpcReduction="20000"/>
          </a:bodyPr>
          <a:lstStyle/>
          <a:p>
            <a:r>
              <a:rPr lang="fr-BE" sz="1800" dirty="0" smtClean="0"/>
              <a:t>Hypothèse 20 nouveaux membres</a:t>
            </a:r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/>
          </a:p>
          <a:p>
            <a:endParaRPr lang="fr-BE" sz="1800" dirty="0" smtClean="0"/>
          </a:p>
          <a:p>
            <a:endParaRPr lang="fr-BE" sz="1800" dirty="0" smtClean="0"/>
          </a:p>
          <a:p>
            <a:r>
              <a:rPr lang="fr-BE" sz="1800" dirty="0" smtClean="0">
                <a:solidFill>
                  <a:schemeClr val="accent6"/>
                </a:solidFill>
              </a:rPr>
              <a:t>Vote</a:t>
            </a:r>
          </a:p>
          <a:p>
            <a:endParaRPr lang="fr-BE" sz="1800" dirty="0">
              <a:solidFill>
                <a:schemeClr val="accent6"/>
              </a:solidFill>
            </a:endParaRPr>
          </a:p>
          <a:p>
            <a:endParaRPr lang="fr-BE" sz="18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838950"/>
              </p:ext>
            </p:extLst>
          </p:nvPr>
        </p:nvGraphicFramePr>
        <p:xfrm>
          <a:off x="3891394" y="1203166"/>
          <a:ext cx="4784692" cy="4745780"/>
        </p:xfrm>
        <a:graphic>
          <a:graphicData uri="http://schemas.openxmlformats.org/drawingml/2006/table">
            <a:tbl>
              <a:tblPr/>
              <a:tblGrid>
                <a:gridCol w="3608129"/>
                <a:gridCol w="1176563"/>
              </a:tblGrid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Mouvements positifs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34.064,96 €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Solde  31.12.2018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3.964,96 €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Cotisations 2019 payées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20.450,00 €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Cotisations 2019 dues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1.650,00 €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Dons du CFNA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5.000,00 €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nouveaux membres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/>
                        </a:rPr>
                        <a:t>3.000,00 €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Mouvements négatifs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28.340,45 €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Téléphonie-site internet-Mat. Info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1.450,00 €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Publicité (Flyers &amp; Vidéos)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1.300,00 €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Bancaires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Remboursement stages subsidiés CFNA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1.600,00 €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Fonctionnement Secrétariat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14.450,00 €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Défraiements CA Frais transport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940,45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Events - Locations salles et catering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/>
                        </a:rPr>
                        <a:t>3.500,00 €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Frais avocats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2.050,00 €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Brochure cancer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548235"/>
                          </a:solidFill>
                          <a:effectLst/>
                          <a:latin typeface="Calibri"/>
                        </a:rPr>
                        <a:t>3.000,00 €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28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5.724,51 €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632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32C8B-EF11-45F3-966F-2AC3522B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Exclusion d’un membre effectif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B207A7-53BF-4683-A2F3-CD5F7A29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75" y="1344708"/>
            <a:ext cx="8360087" cy="4814554"/>
          </a:xfrm>
        </p:spPr>
        <p:txBody>
          <a:bodyPr>
            <a:normAutofit/>
          </a:bodyPr>
          <a:lstStyle/>
          <a:p>
            <a:r>
              <a:rPr lang="fr-BE" sz="1800" dirty="0" smtClean="0"/>
              <a:t>Néant</a:t>
            </a:r>
          </a:p>
          <a:p>
            <a:r>
              <a:rPr lang="fr-BE" sz="1800" dirty="0" smtClean="0">
                <a:solidFill>
                  <a:schemeClr val="accent6"/>
                </a:solidFill>
              </a:rPr>
              <a:t>Relevé des remarques</a:t>
            </a:r>
          </a:p>
          <a:p>
            <a:endParaRPr lang="fr-BE" sz="1800" dirty="0">
              <a:solidFill>
                <a:schemeClr val="accent6"/>
              </a:solidFill>
            </a:endParaRPr>
          </a:p>
          <a:p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932520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32C8B-EF11-45F3-966F-2AC3522B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Nomination ou révocation d’un administrateur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B207A7-53BF-4683-A2F3-CD5F7A29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75" y="1344708"/>
            <a:ext cx="8360087" cy="4814554"/>
          </a:xfrm>
        </p:spPr>
        <p:txBody>
          <a:bodyPr>
            <a:normAutofit/>
          </a:bodyPr>
          <a:lstStyle/>
          <a:p>
            <a:r>
              <a:rPr lang="fr-BE" sz="1800" dirty="0" smtClean="0"/>
              <a:t>Démission de Hélène Wacquier Administrateur </a:t>
            </a:r>
            <a:r>
              <a:rPr lang="fr-BE" sz="1800" dirty="0"/>
              <a:t>&amp;</a:t>
            </a:r>
            <a:r>
              <a:rPr lang="fr-BE" sz="1800" dirty="0" smtClean="0"/>
              <a:t> Vice-secrétaire</a:t>
            </a:r>
          </a:p>
          <a:p>
            <a:r>
              <a:rPr lang="fr-BE" sz="1800" dirty="0" smtClean="0"/>
              <a:t>Démission de Maria Carbone Administrateur</a:t>
            </a:r>
          </a:p>
          <a:p>
            <a:r>
              <a:rPr lang="fr-BE" sz="1800" dirty="0" smtClean="0"/>
              <a:t>Salome Mulongo reste Administrateur mais </a:t>
            </a:r>
            <a:r>
              <a:rPr lang="fr-BE" sz="1800" dirty="0"/>
              <a:t>p</a:t>
            </a:r>
            <a:r>
              <a:rPr lang="fr-BE" sz="1800" dirty="0" smtClean="0"/>
              <a:t>lus vice-présidente</a:t>
            </a:r>
          </a:p>
          <a:p>
            <a:r>
              <a:rPr lang="fr-BE" sz="1800" dirty="0" smtClean="0">
                <a:solidFill>
                  <a:schemeClr val="accent6"/>
                </a:solidFill>
              </a:rPr>
              <a:t>Nomination de Patricia Bourguignon comme Administrateur</a:t>
            </a:r>
          </a:p>
          <a:p>
            <a:r>
              <a:rPr lang="fr-BE" sz="1800" dirty="0" smtClean="0">
                <a:solidFill>
                  <a:schemeClr val="accent6"/>
                </a:solidFill>
              </a:rPr>
              <a:t>Vote</a:t>
            </a:r>
          </a:p>
          <a:p>
            <a:endParaRPr lang="fr-BE" sz="1800" dirty="0">
              <a:solidFill>
                <a:schemeClr val="accent6"/>
              </a:solidFill>
            </a:endParaRPr>
          </a:p>
          <a:p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1552830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832C8B-EF11-45F3-966F-2AC3522B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Divers</a:t>
            </a:r>
            <a:endParaRPr lang="fr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B207A7-53BF-4683-A2F3-CD5F7A291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75" y="1344708"/>
            <a:ext cx="8360087" cy="4814554"/>
          </a:xfrm>
        </p:spPr>
        <p:txBody>
          <a:bodyPr>
            <a:normAutofit/>
          </a:bodyPr>
          <a:lstStyle/>
          <a:p>
            <a:r>
              <a:rPr lang="fr-BE" sz="1800" dirty="0" smtClean="0"/>
              <a:t>Néant</a:t>
            </a:r>
            <a:endParaRPr lang="fr-BE" sz="1800" dirty="0" smtClean="0">
              <a:solidFill>
                <a:schemeClr val="accent6"/>
              </a:solidFill>
            </a:endParaRPr>
          </a:p>
          <a:p>
            <a:endParaRPr lang="fr-BE" sz="1800" dirty="0">
              <a:solidFill>
                <a:schemeClr val="accent6"/>
              </a:solidFill>
            </a:endParaRPr>
          </a:p>
          <a:p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2250474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D107534-2225-4559-9BCF-6C441D2C6C89}"/>
              </a:ext>
            </a:extLst>
          </p:cNvPr>
          <p:cNvSpPr/>
          <p:nvPr/>
        </p:nvSpPr>
        <p:spPr>
          <a:xfrm>
            <a:off x="119745" y="87087"/>
            <a:ext cx="4332515" cy="6618514"/>
          </a:xfrm>
          <a:prstGeom prst="rect">
            <a:avLst/>
          </a:prstGeom>
          <a:solidFill>
            <a:srgbClr val="2073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9863D78-90C2-44B9-80B6-4E9E28CD4538}"/>
              </a:ext>
            </a:extLst>
          </p:cNvPr>
          <p:cNvSpPr/>
          <p:nvPr/>
        </p:nvSpPr>
        <p:spPr>
          <a:xfrm>
            <a:off x="3091546" y="2405744"/>
            <a:ext cx="5853783" cy="25037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618AE-12ED-4CD5-A9E6-3AA318D179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6235" y="3198807"/>
            <a:ext cx="4724400" cy="917586"/>
          </a:xfrm>
        </p:spPr>
        <p:txBody>
          <a:bodyPr>
            <a:noAutofit/>
          </a:bodyPr>
          <a:lstStyle/>
          <a:p>
            <a:r>
              <a:rPr lang="fr-BE" sz="4400" b="1" dirty="0">
                <a:solidFill>
                  <a:schemeClr val="tx1"/>
                </a:solidFill>
              </a:rPr>
              <a:t>Travaux </a:t>
            </a:r>
            <a:r>
              <a:rPr lang="fr-BE" sz="4400" b="1" dirty="0" smtClean="0">
                <a:solidFill>
                  <a:schemeClr val="tx1"/>
                </a:solidFill>
              </a:rPr>
              <a:t>des commissions</a:t>
            </a:r>
            <a:endParaRPr lang="fr-BE" sz="4400" b="1" dirty="0">
              <a:solidFill>
                <a:schemeClr val="tx1"/>
              </a:solidFill>
            </a:endParaRPr>
          </a:p>
        </p:txBody>
      </p:sp>
      <p:pic>
        <p:nvPicPr>
          <p:cNvPr id="6" name="Picture 24">
            <a:extLst>
              <a:ext uri="{FF2B5EF4-FFF2-40B4-BE49-F238E27FC236}">
                <a16:creationId xmlns="" xmlns:a16="http://schemas.microsoft.com/office/drawing/2014/main" id="{65EC4E78-F8E3-4E06-AA04-341349EF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0" y="5192385"/>
            <a:ext cx="2343477" cy="1257475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68" y="283972"/>
            <a:ext cx="2558485" cy="25856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D6061D4-BF69-403D-958D-3966635BD68F}"/>
              </a:ext>
            </a:extLst>
          </p:cNvPr>
          <p:cNvSpPr txBox="1">
            <a:spLocks/>
          </p:cNvSpPr>
          <p:nvPr/>
        </p:nvSpPr>
        <p:spPr>
          <a:xfrm>
            <a:off x="4669280" y="5055558"/>
            <a:ext cx="4233477" cy="155651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6000"/>
              <a:buFont typeface="Courier New" panose="02070309020205020404" pitchFamily="49" charset="0"/>
              <a:buChar char="o"/>
              <a:defRPr sz="16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 baseline="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805" lvl="1" indent="0">
              <a:buNone/>
            </a:pPr>
            <a:endParaRPr lang="fr-BE" sz="16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57555" lvl="1" indent="-285750">
              <a:buFont typeface="Wingdings" charset="2"/>
              <a:buChar char="²"/>
            </a:pPr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Longévité</a:t>
            </a:r>
          </a:p>
          <a:p>
            <a:pPr marL="757555" lvl="1" indent="-285750">
              <a:buFont typeface="Wingdings" charset="2"/>
              <a:buChar char="²"/>
            </a:pPr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Allergies </a:t>
            </a:r>
            <a:r>
              <a:rPr lang="fr-BE" sz="1600" dirty="0">
                <a:solidFill>
                  <a:schemeClr val="tx1"/>
                </a:solidFill>
                <a:sym typeface="Wingdings" panose="05000000000000000000" pitchFamily="2" charset="2"/>
              </a:rPr>
              <a:t>– intolérances</a:t>
            </a:r>
          </a:p>
          <a:p>
            <a:pPr marL="757555" lvl="1" indent="-285750">
              <a:buFont typeface="Wingdings" charset="2"/>
              <a:buChar char="²"/>
            </a:pPr>
            <a:r>
              <a:rPr lang="fr-BE" sz="1600" dirty="0">
                <a:solidFill>
                  <a:schemeClr val="tx1"/>
                </a:solidFill>
                <a:sym typeface="Wingdings" panose="05000000000000000000" pitchFamily="2" charset="2"/>
              </a:rPr>
              <a:t>Fibromyalgie</a:t>
            </a:r>
          </a:p>
          <a:p>
            <a:pPr marL="757555" lvl="1" indent="-285750">
              <a:buFont typeface="Wingdings" charset="2"/>
              <a:buChar char="²"/>
            </a:pPr>
            <a:r>
              <a:rPr lang="fr-BE" sz="1600" dirty="0">
                <a:solidFill>
                  <a:schemeClr val="tx1"/>
                </a:solidFill>
                <a:sym typeface="Wingdings" panose="05000000000000000000" pitchFamily="2" charset="2"/>
              </a:rPr>
              <a:t>Stress-Burnout</a:t>
            </a:r>
          </a:p>
          <a:p>
            <a:pPr marL="757555" lvl="1" indent="-285750">
              <a:buFont typeface="Wingdings" charset="2"/>
              <a:buChar char="²"/>
            </a:pPr>
            <a:r>
              <a:rPr lang="fr-BE" sz="1600" dirty="0">
                <a:solidFill>
                  <a:schemeClr val="tx1"/>
                </a:solidFill>
                <a:sym typeface="Wingdings" panose="05000000000000000000" pitchFamily="2" charset="2"/>
              </a:rPr>
              <a:t>Interractions médicaments-nutriments</a:t>
            </a:r>
          </a:p>
          <a:p>
            <a:pPr marL="757555" lvl="1" indent="-285750">
              <a:buFont typeface="Wingdings" charset="2"/>
              <a:buChar char="²"/>
            </a:pPr>
            <a:r>
              <a:rPr lang="fr-BE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Sport</a:t>
            </a:r>
            <a:endParaRPr lang="fr-BE" sz="16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47675" indent="-273050"/>
            <a:endParaRPr lang="fr-BE" sz="1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514030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D107534-2225-4559-9BCF-6C441D2C6C89}"/>
              </a:ext>
            </a:extLst>
          </p:cNvPr>
          <p:cNvSpPr/>
          <p:nvPr/>
        </p:nvSpPr>
        <p:spPr>
          <a:xfrm>
            <a:off x="119745" y="87087"/>
            <a:ext cx="4332515" cy="6618514"/>
          </a:xfrm>
          <a:prstGeom prst="rect">
            <a:avLst/>
          </a:prstGeom>
          <a:solidFill>
            <a:srgbClr val="2073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9863D78-90C2-44B9-80B6-4E9E28CD4538}"/>
              </a:ext>
            </a:extLst>
          </p:cNvPr>
          <p:cNvSpPr/>
          <p:nvPr/>
        </p:nvSpPr>
        <p:spPr>
          <a:xfrm>
            <a:off x="3091546" y="2405744"/>
            <a:ext cx="5853783" cy="25037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618AE-12ED-4CD5-A9E6-3AA318D179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6235" y="3198807"/>
            <a:ext cx="4724400" cy="917586"/>
          </a:xfrm>
        </p:spPr>
        <p:txBody>
          <a:bodyPr>
            <a:noAutofit/>
          </a:bodyPr>
          <a:lstStyle/>
          <a:p>
            <a:r>
              <a:rPr lang="fr-BE" sz="4400" b="1" dirty="0" smtClean="0">
                <a:solidFill>
                  <a:schemeClr val="tx1"/>
                </a:solidFill>
              </a:rPr>
              <a:t>Introduction</a:t>
            </a:r>
            <a:endParaRPr lang="fr-BE" sz="4400" b="1" dirty="0">
              <a:solidFill>
                <a:schemeClr val="tx1"/>
              </a:solidFill>
            </a:endParaRPr>
          </a:p>
        </p:txBody>
      </p:sp>
      <p:pic>
        <p:nvPicPr>
          <p:cNvPr id="10" name="Picture 24">
            <a:extLst>
              <a:ext uri="{FF2B5EF4-FFF2-40B4-BE49-F238E27FC236}">
                <a16:creationId xmlns="" xmlns:a16="http://schemas.microsoft.com/office/drawing/2014/main" id="{65EC4E78-F8E3-4E06-AA04-341349EF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20" y="5192385"/>
            <a:ext cx="2343477" cy="12574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9" y="267765"/>
            <a:ext cx="2806595" cy="21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67027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4E91F-EBFB-4350-9A98-F1E7962F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En résumé: Comment Vous / Nous aider 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08AE26E-2EC1-4C35-81D7-42D892688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63272"/>
              </p:ext>
            </p:extLst>
          </p:nvPr>
        </p:nvGraphicFramePr>
        <p:xfrm>
          <a:off x="216902" y="1017458"/>
          <a:ext cx="8683235" cy="5272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087">
                  <a:extLst>
                    <a:ext uri="{9D8B030D-6E8A-4147-A177-3AD203B41FA5}">
                      <a16:colId xmlns="" xmlns:a16="http://schemas.microsoft.com/office/drawing/2014/main" val="1585661146"/>
                    </a:ext>
                  </a:extLst>
                </a:gridCol>
                <a:gridCol w="4684747">
                  <a:extLst>
                    <a:ext uri="{9D8B030D-6E8A-4147-A177-3AD203B41FA5}">
                      <a16:colId xmlns="" xmlns:a16="http://schemas.microsoft.com/office/drawing/2014/main" val="3552273987"/>
                    </a:ext>
                  </a:extLst>
                </a:gridCol>
                <a:gridCol w="2057401">
                  <a:extLst>
                    <a:ext uri="{9D8B030D-6E8A-4147-A177-3AD203B41FA5}">
                      <a16:colId xmlns="" xmlns:a16="http://schemas.microsoft.com/office/drawing/2014/main" val="1802468055"/>
                    </a:ext>
                  </a:extLst>
                </a:gridCol>
              </a:tblGrid>
              <a:tr h="409008">
                <a:tc>
                  <a:txBody>
                    <a:bodyPr/>
                    <a:lstStyle/>
                    <a:p>
                      <a:pPr algn="ctr" fontAlgn="t"/>
                      <a:r>
                        <a:rPr lang="fr-B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Thèmes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Que faire 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BE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Contacts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3496542"/>
                  </a:ext>
                </a:extLst>
              </a:tr>
              <a:tr h="911243"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fr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Commissions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Participer dans les équipes</a:t>
                      </a:r>
                    </a:p>
                    <a:p>
                      <a:pPr marL="265113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Partager vos propres documents, présentations, fiches même si vous ne faites pas partie de la commission mais qui pourraient aider les commissions</a:t>
                      </a:r>
                    </a:p>
                    <a:p>
                      <a:pPr marL="265113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Partager les articles, publications scientifiques que vous avez trouver intéressants qui pourraient aider les commissions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Contacter le "responsable" de la commission et info@udnf.be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860663130"/>
                  </a:ext>
                </a:extLst>
              </a:tr>
              <a:tr h="620502"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fr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Articles "personnels"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Partager les articles que vous avez écrits (pour la presse, votre site internet,….) à mettre sur le site internet (grand public) ou intranet (pour les membres uniquement)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info@udnf.be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087834994"/>
                  </a:ext>
                </a:extLst>
              </a:tr>
              <a:tr h="418479"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fr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Conférences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Partager vos idées, schémas, </a:t>
                      </a:r>
                      <a:r>
                        <a:rPr lang="fr-B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template</a:t>
                      </a:r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ou informations intéressantes, …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contacter Patricia Bourguignon (info@pb-nutrition.be)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555926622"/>
                  </a:ext>
                </a:extLst>
              </a:tr>
              <a:tr h="246426"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fr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Conférences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 vous désirez être conférencier "UDNF"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info@udnf.be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666691705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fr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Réseau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Partager le nom et localisation de personnes qui pourraient aider comme par exemples webmasters, graphistes, mutuelles, assurances, …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info@udnf.be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91702567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fr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Stages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Etre maître de stage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info@udnf.be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647728598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fr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Appel à projets CFNA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Proposer un projet / business plan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mail CFNA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477489673"/>
                  </a:ext>
                </a:extLst>
              </a:tr>
              <a:tr h="496939">
                <a:tc>
                  <a:txBody>
                    <a:bodyPr/>
                    <a:lstStyle/>
                    <a:p>
                      <a:pPr marL="92075" indent="0" algn="l" fontAlgn="t"/>
                      <a:r>
                        <a:rPr lang="fr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Activités complémentaires / Spécialisations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Compléter la fiche "Activités complémentaires - spécialisation" (autre que consultations "classiques")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info@udnf.be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73425716"/>
                  </a:ext>
                </a:extLst>
              </a:tr>
              <a:tr h="852597">
                <a:tc>
                  <a:txBody>
                    <a:bodyPr/>
                    <a:lstStyle/>
                    <a:p>
                      <a:pPr marL="92075" indent="0" algn="l" fontAlgn="t">
                        <a:tabLst>
                          <a:tab pos="0" algn="l"/>
                        </a:tabLst>
                      </a:pPr>
                      <a:r>
                        <a:rPr lang="fr-B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Etablir une liste de médecins, pharmaciens et spécialistes sensibilisés à la nutrithérapie</a:t>
                      </a:r>
                    </a:p>
                  </a:txBody>
                  <a:tcPr marL="9525" marR="9525" marT="952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Partager les noms et localisations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info@udnf.be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787442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889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9B096D8-A320-438E-AA54-2C729371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Flyers – Servez-vous 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E62F7C6-F5A4-4F2C-8383-09F175339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01" y="871152"/>
            <a:ext cx="6858595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0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e 135">
            <a:extLst>
              <a:ext uri="{FF2B5EF4-FFF2-40B4-BE49-F238E27FC236}">
                <a16:creationId xmlns="" xmlns:a16="http://schemas.microsoft.com/office/drawing/2014/main" id="{06D45316-6865-4163-85D7-252E1994A6ED}"/>
              </a:ext>
            </a:extLst>
          </p:cNvPr>
          <p:cNvGrpSpPr/>
          <p:nvPr/>
        </p:nvGrpSpPr>
        <p:grpSpPr>
          <a:xfrm>
            <a:off x="7859613" y="1919419"/>
            <a:ext cx="1124303" cy="1580154"/>
            <a:chOff x="7859608" y="1919419"/>
            <a:chExt cx="1124303" cy="1580154"/>
          </a:xfrm>
        </p:grpSpPr>
        <p:grpSp>
          <p:nvGrpSpPr>
            <p:cNvPr id="103" name="Groupe 102">
              <a:extLst>
                <a:ext uri="{FF2B5EF4-FFF2-40B4-BE49-F238E27FC236}">
                  <a16:creationId xmlns="" xmlns:a16="http://schemas.microsoft.com/office/drawing/2014/main" id="{19B431F5-1791-4139-BC7E-52B91B670E9E}"/>
                </a:ext>
              </a:extLst>
            </p:cNvPr>
            <p:cNvGrpSpPr/>
            <p:nvPr/>
          </p:nvGrpSpPr>
          <p:grpSpPr>
            <a:xfrm>
              <a:off x="8313602" y="2356429"/>
              <a:ext cx="108000" cy="1143144"/>
              <a:chOff x="656824" y="2524608"/>
              <a:chExt cx="108000" cy="1143144"/>
            </a:xfrm>
          </p:grpSpPr>
          <p:cxnSp>
            <p:nvCxnSpPr>
              <p:cNvPr id="104" name="Connecteur droit 103">
                <a:extLst>
                  <a:ext uri="{FF2B5EF4-FFF2-40B4-BE49-F238E27FC236}">
                    <a16:creationId xmlns="" xmlns:a16="http://schemas.microsoft.com/office/drawing/2014/main" id="{90A98AB5-469A-41F0-A8AF-A511E84BA002}"/>
                  </a:ext>
                </a:extLst>
              </p:cNvPr>
              <p:cNvCxnSpPr/>
              <p:nvPr/>
            </p:nvCxnSpPr>
            <p:spPr>
              <a:xfrm flipV="1">
                <a:off x="723036" y="2587752"/>
                <a:ext cx="0" cy="108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Ellipse 104">
                <a:extLst>
                  <a:ext uri="{FF2B5EF4-FFF2-40B4-BE49-F238E27FC236}">
                    <a16:creationId xmlns="" xmlns:a16="http://schemas.microsoft.com/office/drawing/2014/main" id="{304A8301-E171-4285-A113-ADF9FE2E2130}"/>
                  </a:ext>
                </a:extLst>
              </p:cNvPr>
              <p:cNvSpPr/>
              <p:nvPr/>
            </p:nvSpPr>
            <p:spPr>
              <a:xfrm>
                <a:off x="656824" y="2524608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A3B1CEF0-5D48-4445-95C5-6FC6DB607E01}"/>
                </a:ext>
              </a:extLst>
            </p:cNvPr>
            <p:cNvSpPr/>
            <p:nvPr/>
          </p:nvSpPr>
          <p:spPr>
            <a:xfrm>
              <a:off x="7922818" y="2569747"/>
              <a:ext cx="108000" cy="635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7" name="Ellipse 106">
              <a:extLst>
                <a:ext uri="{FF2B5EF4-FFF2-40B4-BE49-F238E27FC236}">
                  <a16:creationId xmlns="" xmlns:a16="http://schemas.microsoft.com/office/drawing/2014/main" id="{0C9AA82A-8CB3-4A84-800C-CEAD50CA176B}"/>
                </a:ext>
              </a:extLst>
            </p:cNvPr>
            <p:cNvSpPr/>
            <p:nvPr/>
          </p:nvSpPr>
          <p:spPr>
            <a:xfrm>
              <a:off x="8316803" y="3149900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="" xmlns:a16="http://schemas.microsoft.com/office/drawing/2014/main" id="{6A69602C-C50C-4E1B-9B16-40716E349516}"/>
                </a:ext>
              </a:extLst>
            </p:cNvPr>
            <p:cNvSpPr txBox="1"/>
            <p:nvPr/>
          </p:nvSpPr>
          <p:spPr>
            <a:xfrm>
              <a:off x="7859608" y="1919419"/>
              <a:ext cx="1124303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3</a:t>
              </a:r>
              <a:r>
                <a:rPr lang="fr-FR" sz="1200" baseline="30000" dirty="0"/>
                <a:t>ème</a:t>
              </a:r>
              <a:r>
                <a:rPr lang="fr-FR" sz="1200" dirty="0"/>
                <a:t> AG </a:t>
              </a:r>
            </a:p>
            <a:p>
              <a:pPr algn="ctr"/>
              <a:r>
                <a:rPr lang="fr-BE" sz="1000" b="1" i="1" dirty="0">
                  <a:solidFill>
                    <a:schemeClr val="accent6"/>
                  </a:solidFill>
                </a:rPr>
                <a:t>24 Mars 2019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="" xmlns:a16="http://schemas.microsoft.com/office/drawing/2014/main" id="{B1CB0A4F-B303-4C8D-869F-A19446F34F40}"/>
                </a:ext>
              </a:extLst>
            </p:cNvPr>
            <p:cNvSpPr txBox="1"/>
            <p:nvPr/>
          </p:nvSpPr>
          <p:spPr>
            <a:xfrm>
              <a:off x="7859608" y="2483220"/>
              <a:ext cx="105201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Présentation des Travaux</a:t>
              </a:r>
            </a:p>
            <a:p>
              <a:pPr algn="ctr"/>
              <a:r>
                <a:rPr lang="fr-FR" sz="1200" dirty="0"/>
                <a:t>c</a:t>
              </a:r>
              <a:r>
                <a:rPr lang="fr-FR" sz="1200" dirty="0" smtClean="0"/>
                <a:t>ommissions</a:t>
              </a:r>
              <a:endParaRPr lang="fr-FR" sz="1200" dirty="0"/>
            </a:p>
          </p:txBody>
        </p:sp>
      </p:grpSp>
      <p:grpSp>
        <p:nvGrpSpPr>
          <p:cNvPr id="139" name="Groupe 138">
            <a:extLst>
              <a:ext uri="{FF2B5EF4-FFF2-40B4-BE49-F238E27FC236}">
                <a16:creationId xmlns="" xmlns:a16="http://schemas.microsoft.com/office/drawing/2014/main" id="{6296A444-5ACA-40D5-BFD5-5287B62DC0E5}"/>
              </a:ext>
            </a:extLst>
          </p:cNvPr>
          <p:cNvGrpSpPr/>
          <p:nvPr/>
        </p:nvGrpSpPr>
        <p:grpSpPr>
          <a:xfrm>
            <a:off x="4769271" y="463415"/>
            <a:ext cx="1431815" cy="3036575"/>
            <a:chOff x="4475339" y="452215"/>
            <a:chExt cx="1431815" cy="3036575"/>
          </a:xfrm>
        </p:grpSpPr>
        <p:sp>
          <p:nvSpPr>
            <p:cNvPr id="140" name="ZoneTexte 139">
              <a:extLst>
                <a:ext uri="{FF2B5EF4-FFF2-40B4-BE49-F238E27FC236}">
                  <a16:creationId xmlns="" xmlns:a16="http://schemas.microsoft.com/office/drawing/2014/main" id="{87323146-DF5E-4902-B5AB-50C4B2243965}"/>
                </a:ext>
              </a:extLst>
            </p:cNvPr>
            <p:cNvSpPr txBox="1"/>
            <p:nvPr/>
          </p:nvSpPr>
          <p:spPr>
            <a:xfrm>
              <a:off x="4475339" y="452215"/>
              <a:ext cx="14318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Formation continue</a:t>
              </a:r>
            </a:p>
            <a:p>
              <a:pPr algn="ctr"/>
              <a:r>
                <a:rPr lang="fr-BE" sz="1000" i="1" dirty="0"/>
                <a:t>Septembre 2018</a:t>
              </a:r>
            </a:p>
          </p:txBody>
        </p:sp>
        <p:grpSp>
          <p:nvGrpSpPr>
            <p:cNvPr id="141" name="Groupe 140">
              <a:extLst>
                <a:ext uri="{FF2B5EF4-FFF2-40B4-BE49-F238E27FC236}">
                  <a16:creationId xmlns="" xmlns:a16="http://schemas.microsoft.com/office/drawing/2014/main" id="{31C3CFB4-9592-4EA2-A87C-97913ED5346A}"/>
                </a:ext>
              </a:extLst>
            </p:cNvPr>
            <p:cNvGrpSpPr/>
            <p:nvPr/>
          </p:nvGrpSpPr>
          <p:grpSpPr>
            <a:xfrm>
              <a:off x="5137247" y="905646"/>
              <a:ext cx="108000" cy="2583144"/>
              <a:chOff x="266040" y="1738224"/>
              <a:chExt cx="108000" cy="2583144"/>
            </a:xfrm>
          </p:grpSpPr>
          <p:cxnSp>
            <p:nvCxnSpPr>
              <p:cNvPr id="142" name="Connecteur droit 141">
                <a:extLst>
                  <a:ext uri="{FF2B5EF4-FFF2-40B4-BE49-F238E27FC236}">
                    <a16:creationId xmlns="" xmlns:a16="http://schemas.microsoft.com/office/drawing/2014/main" id="{24A2FF98-4298-4D08-BD43-EB73C0DFCC22}"/>
                  </a:ext>
                </a:extLst>
              </p:cNvPr>
              <p:cNvCxnSpPr/>
              <p:nvPr/>
            </p:nvCxnSpPr>
            <p:spPr>
              <a:xfrm flipV="1">
                <a:off x="320040" y="1801368"/>
                <a:ext cx="0" cy="252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Ellipse 142">
                <a:extLst>
                  <a:ext uri="{FF2B5EF4-FFF2-40B4-BE49-F238E27FC236}">
                    <a16:creationId xmlns="" xmlns:a16="http://schemas.microsoft.com/office/drawing/2014/main" id="{47FF83A5-63FC-471D-97D0-C84C5B92B5F7}"/>
                  </a:ext>
                </a:extLst>
              </p:cNvPr>
              <p:cNvSpPr/>
              <p:nvPr/>
            </p:nvSpPr>
            <p:spPr>
              <a:xfrm>
                <a:off x="266040" y="1738224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pSp>
        <p:nvGrpSpPr>
          <p:cNvPr id="54" name="Groupe 53">
            <a:extLst>
              <a:ext uri="{FF2B5EF4-FFF2-40B4-BE49-F238E27FC236}">
                <a16:creationId xmlns="" xmlns:a16="http://schemas.microsoft.com/office/drawing/2014/main" id="{7E2BECEE-6613-49A0-AEA9-8E6BBF00932A}"/>
              </a:ext>
            </a:extLst>
          </p:cNvPr>
          <p:cNvGrpSpPr/>
          <p:nvPr/>
        </p:nvGrpSpPr>
        <p:grpSpPr>
          <a:xfrm>
            <a:off x="1533841" y="2475629"/>
            <a:ext cx="108000" cy="1035144"/>
            <a:chOff x="266040" y="2524608"/>
            <a:chExt cx="108000" cy="1035144"/>
          </a:xfrm>
        </p:grpSpPr>
        <p:cxnSp>
          <p:nvCxnSpPr>
            <p:cNvPr id="55" name="Connecteur droit 54">
              <a:extLst>
                <a:ext uri="{FF2B5EF4-FFF2-40B4-BE49-F238E27FC236}">
                  <a16:creationId xmlns="" xmlns:a16="http://schemas.microsoft.com/office/drawing/2014/main" id="{721A52DF-48D3-45BF-91F1-67CB21DF3A0B}"/>
                </a:ext>
              </a:extLst>
            </p:cNvPr>
            <p:cNvCxnSpPr/>
            <p:nvPr/>
          </p:nvCxnSpPr>
          <p:spPr>
            <a:xfrm flipV="1">
              <a:off x="320040" y="2587752"/>
              <a:ext cx="0" cy="97200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lipse 55">
              <a:extLst>
                <a:ext uri="{FF2B5EF4-FFF2-40B4-BE49-F238E27FC236}">
                  <a16:creationId xmlns="" xmlns:a16="http://schemas.microsoft.com/office/drawing/2014/main" id="{AB5B0F04-86F3-48E0-AA73-59A58DE60420}"/>
                </a:ext>
              </a:extLst>
            </p:cNvPr>
            <p:cNvSpPr/>
            <p:nvPr/>
          </p:nvSpPr>
          <p:spPr>
            <a:xfrm>
              <a:off x="266040" y="2524608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787406B8-3645-4605-AAEC-F16397F4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75" y="270748"/>
            <a:ext cx="8360087" cy="600404"/>
          </a:xfrm>
        </p:spPr>
        <p:txBody>
          <a:bodyPr/>
          <a:lstStyle/>
          <a:p>
            <a:r>
              <a:rPr lang="fr-BE" dirty="0"/>
              <a:t>Travaux UDNF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BE59D84-8966-4852-ABE9-366A1C3D8997}"/>
              </a:ext>
            </a:extLst>
          </p:cNvPr>
          <p:cNvSpPr/>
          <p:nvPr/>
        </p:nvSpPr>
        <p:spPr>
          <a:xfrm>
            <a:off x="356616" y="3538728"/>
            <a:ext cx="8677656" cy="20116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grpSp>
        <p:nvGrpSpPr>
          <p:cNvPr id="113" name="Groupe 112">
            <a:extLst>
              <a:ext uri="{FF2B5EF4-FFF2-40B4-BE49-F238E27FC236}">
                <a16:creationId xmlns="" xmlns:a16="http://schemas.microsoft.com/office/drawing/2014/main" id="{6FE9F896-AAC2-4EB5-82B3-114992C1667C}"/>
              </a:ext>
            </a:extLst>
          </p:cNvPr>
          <p:cNvGrpSpPr/>
          <p:nvPr/>
        </p:nvGrpSpPr>
        <p:grpSpPr>
          <a:xfrm>
            <a:off x="-48944" y="2019872"/>
            <a:ext cx="1153408" cy="1496467"/>
            <a:chOff x="-48944" y="2019869"/>
            <a:chExt cx="1153408" cy="1496467"/>
          </a:xfrm>
        </p:grpSpPr>
        <p:grpSp>
          <p:nvGrpSpPr>
            <p:cNvPr id="10" name="Groupe 9">
              <a:extLst>
                <a:ext uri="{FF2B5EF4-FFF2-40B4-BE49-F238E27FC236}">
                  <a16:creationId xmlns="" xmlns:a16="http://schemas.microsoft.com/office/drawing/2014/main" id="{C4A5C91B-5B33-431B-B67E-D06A6DCBA67C}"/>
                </a:ext>
              </a:extLst>
            </p:cNvPr>
            <p:cNvGrpSpPr/>
            <p:nvPr/>
          </p:nvGrpSpPr>
          <p:grpSpPr>
            <a:xfrm>
              <a:off x="419760" y="2517192"/>
              <a:ext cx="108000" cy="999144"/>
              <a:chOff x="266040" y="2524608"/>
              <a:chExt cx="108000" cy="999144"/>
            </a:xfrm>
          </p:grpSpPr>
          <p:cxnSp>
            <p:nvCxnSpPr>
              <p:cNvPr id="11" name="Connecteur droit 10">
                <a:extLst>
                  <a:ext uri="{FF2B5EF4-FFF2-40B4-BE49-F238E27FC236}">
                    <a16:creationId xmlns="" xmlns:a16="http://schemas.microsoft.com/office/drawing/2014/main" id="{E0D20BB0-01C2-4A87-B775-3FAAFBAA44B3}"/>
                  </a:ext>
                </a:extLst>
              </p:cNvPr>
              <p:cNvCxnSpPr/>
              <p:nvPr/>
            </p:nvCxnSpPr>
            <p:spPr>
              <a:xfrm flipV="1">
                <a:off x="320040" y="2587752"/>
                <a:ext cx="0" cy="936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Ellipse 11">
                <a:extLst>
                  <a:ext uri="{FF2B5EF4-FFF2-40B4-BE49-F238E27FC236}">
                    <a16:creationId xmlns="" xmlns:a16="http://schemas.microsoft.com/office/drawing/2014/main" id="{A2D8FB70-118C-43D5-AD97-513BFCBE3B08}"/>
                  </a:ext>
                </a:extLst>
              </p:cNvPr>
              <p:cNvSpPr/>
              <p:nvPr/>
            </p:nvSpPr>
            <p:spPr>
              <a:xfrm>
                <a:off x="266040" y="2524608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66118250-1DB7-4615-8DF5-A6D0827130D6}"/>
                </a:ext>
              </a:extLst>
            </p:cNvPr>
            <p:cNvSpPr txBox="1"/>
            <p:nvPr/>
          </p:nvSpPr>
          <p:spPr>
            <a:xfrm>
              <a:off x="-48944" y="2019869"/>
              <a:ext cx="11534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/>
                <a:t>Site internet</a:t>
              </a:r>
            </a:p>
            <a:p>
              <a:pPr algn="ctr"/>
              <a:r>
                <a:rPr lang="fr-BE" sz="1000" i="1" dirty="0"/>
                <a:t>Mars 2016</a:t>
              </a:r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="" xmlns:a16="http://schemas.microsoft.com/office/drawing/2014/main" id="{4EDC79EC-2C2A-4A9B-B072-E8E8CAC010B8}"/>
              </a:ext>
            </a:extLst>
          </p:cNvPr>
          <p:cNvGrpSpPr/>
          <p:nvPr/>
        </p:nvGrpSpPr>
        <p:grpSpPr>
          <a:xfrm>
            <a:off x="227487" y="3814184"/>
            <a:ext cx="1173944" cy="928447"/>
            <a:chOff x="227486" y="3814181"/>
            <a:chExt cx="1173944" cy="928447"/>
          </a:xfrm>
        </p:grpSpPr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9087F28F-125E-43F6-A641-3B60B3E55020}"/>
                </a:ext>
              </a:extLst>
            </p:cNvPr>
            <p:cNvSpPr txBox="1"/>
            <p:nvPr/>
          </p:nvSpPr>
          <p:spPr>
            <a:xfrm>
              <a:off x="227486" y="4127075"/>
              <a:ext cx="11739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/>
                <a:t>Présentation UDNF</a:t>
              </a:r>
            </a:p>
            <a:p>
              <a:pPr algn="ctr"/>
              <a:r>
                <a:rPr lang="fr-BE" sz="1000" i="1" dirty="0"/>
                <a:t>Octobre 2016</a:t>
              </a:r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="" xmlns:a16="http://schemas.microsoft.com/office/drawing/2014/main" id="{40EE8D9F-1D90-4F4A-8501-B320CD31D9C8}"/>
                </a:ext>
              </a:extLst>
            </p:cNvPr>
            <p:cNvGrpSpPr/>
            <p:nvPr/>
          </p:nvGrpSpPr>
          <p:grpSpPr>
            <a:xfrm flipV="1">
              <a:off x="763107" y="3814181"/>
              <a:ext cx="108000" cy="355752"/>
              <a:chOff x="266040" y="2524608"/>
              <a:chExt cx="108000" cy="355752"/>
            </a:xfrm>
          </p:grpSpPr>
          <p:cxnSp>
            <p:nvCxnSpPr>
              <p:cNvPr id="15" name="Connecteur droit 14">
                <a:extLst>
                  <a:ext uri="{FF2B5EF4-FFF2-40B4-BE49-F238E27FC236}">
                    <a16:creationId xmlns="" xmlns:a16="http://schemas.microsoft.com/office/drawing/2014/main" id="{E7BC4FCA-C773-4C63-BE7E-D97361A660F3}"/>
                  </a:ext>
                </a:extLst>
              </p:cNvPr>
              <p:cNvCxnSpPr/>
              <p:nvPr/>
            </p:nvCxnSpPr>
            <p:spPr>
              <a:xfrm flipV="1">
                <a:off x="320040" y="2587752"/>
                <a:ext cx="0" cy="29260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Ellipse 15">
                <a:extLst>
                  <a:ext uri="{FF2B5EF4-FFF2-40B4-BE49-F238E27FC236}">
                    <a16:creationId xmlns="" xmlns:a16="http://schemas.microsoft.com/office/drawing/2014/main" id="{EEE22DAB-B217-4A0F-88F7-8EE1FDE291B7}"/>
                  </a:ext>
                </a:extLst>
              </p:cNvPr>
              <p:cNvSpPr/>
              <p:nvPr/>
            </p:nvSpPr>
            <p:spPr>
              <a:xfrm>
                <a:off x="266040" y="2524608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pSp>
        <p:nvGrpSpPr>
          <p:cNvPr id="114" name="Groupe 113">
            <a:extLst>
              <a:ext uri="{FF2B5EF4-FFF2-40B4-BE49-F238E27FC236}">
                <a16:creationId xmlns="" xmlns:a16="http://schemas.microsoft.com/office/drawing/2014/main" id="{4A64022F-B531-40D1-AC78-889E1C73FF82}"/>
              </a:ext>
            </a:extLst>
          </p:cNvPr>
          <p:cNvGrpSpPr/>
          <p:nvPr/>
        </p:nvGrpSpPr>
        <p:grpSpPr>
          <a:xfrm>
            <a:off x="391019" y="1662462"/>
            <a:ext cx="1291060" cy="1823452"/>
            <a:chOff x="391017" y="1662462"/>
            <a:chExt cx="1291060" cy="1823452"/>
          </a:xfrm>
        </p:grpSpPr>
        <p:sp>
          <p:nvSpPr>
            <p:cNvPr id="17" name="ZoneTexte 16">
              <a:extLst>
                <a:ext uri="{FF2B5EF4-FFF2-40B4-BE49-F238E27FC236}">
                  <a16:creationId xmlns="" xmlns:a16="http://schemas.microsoft.com/office/drawing/2014/main" id="{A48EA6A8-A2FC-42AB-BD7B-FBE8579FC3F4}"/>
                </a:ext>
              </a:extLst>
            </p:cNvPr>
            <p:cNvSpPr txBox="1"/>
            <p:nvPr/>
          </p:nvSpPr>
          <p:spPr>
            <a:xfrm>
              <a:off x="391017" y="1662462"/>
              <a:ext cx="12910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/>
                <a:t>Newsletter n°1</a:t>
              </a:r>
            </a:p>
            <a:p>
              <a:pPr algn="ctr"/>
              <a:r>
                <a:rPr lang="fr-BE" sz="1000" i="1" dirty="0"/>
                <a:t>Novembre 2016</a:t>
              </a:r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="" xmlns:a16="http://schemas.microsoft.com/office/drawing/2014/main" id="{1D49422C-5F30-4EA8-A7F3-12B751B05DC3}"/>
                </a:ext>
              </a:extLst>
            </p:cNvPr>
            <p:cNvGrpSpPr/>
            <p:nvPr/>
          </p:nvGrpSpPr>
          <p:grpSpPr>
            <a:xfrm>
              <a:off x="982547" y="2162770"/>
              <a:ext cx="108000" cy="1323144"/>
              <a:chOff x="266040" y="2524608"/>
              <a:chExt cx="108000" cy="1323144"/>
            </a:xfrm>
          </p:grpSpPr>
          <p:cxnSp>
            <p:nvCxnSpPr>
              <p:cNvPr id="19" name="Connecteur droit 18">
                <a:extLst>
                  <a:ext uri="{FF2B5EF4-FFF2-40B4-BE49-F238E27FC236}">
                    <a16:creationId xmlns="" xmlns:a16="http://schemas.microsoft.com/office/drawing/2014/main" id="{73E017AB-54FB-4C47-BE12-7B02237E4FBE}"/>
                  </a:ext>
                </a:extLst>
              </p:cNvPr>
              <p:cNvCxnSpPr/>
              <p:nvPr/>
            </p:nvCxnSpPr>
            <p:spPr>
              <a:xfrm flipV="1">
                <a:off x="320040" y="2587752"/>
                <a:ext cx="0" cy="126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llipse 19">
                <a:extLst>
                  <a:ext uri="{FF2B5EF4-FFF2-40B4-BE49-F238E27FC236}">
                    <a16:creationId xmlns="" xmlns:a16="http://schemas.microsoft.com/office/drawing/2014/main" id="{9E5122C9-7A2A-49C5-8466-5CDFF73E2144}"/>
                  </a:ext>
                </a:extLst>
              </p:cNvPr>
              <p:cNvSpPr/>
              <p:nvPr/>
            </p:nvSpPr>
            <p:spPr>
              <a:xfrm>
                <a:off x="266040" y="2524608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18CD0AD7-390C-4F58-A36B-E730D368C232}"/>
              </a:ext>
            </a:extLst>
          </p:cNvPr>
          <p:cNvSpPr txBox="1"/>
          <p:nvPr/>
        </p:nvSpPr>
        <p:spPr>
          <a:xfrm>
            <a:off x="261399" y="3485508"/>
            <a:ext cx="84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/>
              <a:t>2016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5FE3EA1B-99DC-4839-9C83-2994A2C25AE2}"/>
              </a:ext>
            </a:extLst>
          </p:cNvPr>
          <p:cNvSpPr txBox="1"/>
          <p:nvPr/>
        </p:nvSpPr>
        <p:spPr>
          <a:xfrm>
            <a:off x="1787683" y="3494073"/>
            <a:ext cx="84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/>
              <a:t>2017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672A5EE2-8384-4122-A232-E6AF2C43D504}"/>
              </a:ext>
            </a:extLst>
          </p:cNvPr>
          <p:cNvSpPr txBox="1"/>
          <p:nvPr/>
        </p:nvSpPr>
        <p:spPr>
          <a:xfrm>
            <a:off x="4843183" y="3500565"/>
            <a:ext cx="84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/>
              <a:t>2018</a:t>
            </a:r>
          </a:p>
        </p:txBody>
      </p:sp>
      <p:grpSp>
        <p:nvGrpSpPr>
          <p:cNvPr id="117" name="Groupe 116">
            <a:extLst>
              <a:ext uri="{FF2B5EF4-FFF2-40B4-BE49-F238E27FC236}">
                <a16:creationId xmlns="" xmlns:a16="http://schemas.microsoft.com/office/drawing/2014/main" id="{87DF7659-598B-465A-A21B-8567997A1870}"/>
              </a:ext>
            </a:extLst>
          </p:cNvPr>
          <p:cNvGrpSpPr/>
          <p:nvPr/>
        </p:nvGrpSpPr>
        <p:grpSpPr>
          <a:xfrm>
            <a:off x="802779" y="2072674"/>
            <a:ext cx="1496832" cy="1410566"/>
            <a:chOff x="802779" y="2072674"/>
            <a:chExt cx="1496832" cy="1410566"/>
          </a:xfrm>
        </p:grpSpPr>
        <p:grpSp>
          <p:nvGrpSpPr>
            <p:cNvPr id="116" name="Groupe 115">
              <a:extLst>
                <a:ext uri="{FF2B5EF4-FFF2-40B4-BE49-F238E27FC236}">
                  <a16:creationId xmlns="" xmlns:a16="http://schemas.microsoft.com/office/drawing/2014/main" id="{F97748E0-6A68-4C7A-962E-7255438FAE08}"/>
                </a:ext>
              </a:extLst>
            </p:cNvPr>
            <p:cNvGrpSpPr/>
            <p:nvPr/>
          </p:nvGrpSpPr>
          <p:grpSpPr>
            <a:xfrm>
              <a:off x="802779" y="2664250"/>
              <a:ext cx="1128016" cy="818990"/>
              <a:chOff x="802779" y="2664250"/>
              <a:chExt cx="1128016" cy="818990"/>
            </a:xfrm>
          </p:grpSpPr>
          <p:sp>
            <p:nvSpPr>
              <p:cNvPr id="21" name="ZoneTexte 20">
                <a:extLst>
                  <a:ext uri="{FF2B5EF4-FFF2-40B4-BE49-F238E27FC236}">
                    <a16:creationId xmlns="" xmlns:a16="http://schemas.microsoft.com/office/drawing/2014/main" id="{33111716-6D7E-4FB6-9301-FFE9772360DA}"/>
                  </a:ext>
                </a:extLst>
              </p:cNvPr>
              <p:cNvSpPr txBox="1"/>
              <p:nvPr/>
            </p:nvSpPr>
            <p:spPr>
              <a:xfrm>
                <a:off x="802779" y="2664250"/>
                <a:ext cx="1128016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200" dirty="0"/>
                  <a:t>Newsletter n°2</a:t>
                </a:r>
              </a:p>
              <a:p>
                <a:pPr algn="ctr"/>
                <a:r>
                  <a:rPr lang="fr-BE" sz="1000" i="1" dirty="0"/>
                  <a:t>Février 2017</a:t>
                </a:r>
              </a:p>
            </p:txBody>
          </p:sp>
          <p:grpSp>
            <p:nvGrpSpPr>
              <p:cNvPr id="22" name="Groupe 21">
                <a:extLst>
                  <a:ext uri="{FF2B5EF4-FFF2-40B4-BE49-F238E27FC236}">
                    <a16:creationId xmlns="" xmlns:a16="http://schemas.microsoft.com/office/drawing/2014/main" id="{02C23661-9513-4610-A6CD-2A316B6826AF}"/>
                  </a:ext>
                </a:extLst>
              </p:cNvPr>
              <p:cNvGrpSpPr/>
              <p:nvPr/>
            </p:nvGrpSpPr>
            <p:grpSpPr>
              <a:xfrm>
                <a:off x="1216316" y="3127488"/>
                <a:ext cx="108000" cy="355752"/>
                <a:chOff x="266040" y="2524608"/>
                <a:chExt cx="108000" cy="355752"/>
              </a:xfrm>
            </p:grpSpPr>
            <p:cxnSp>
              <p:nvCxnSpPr>
                <p:cNvPr id="23" name="Connecteur droit 22">
                  <a:extLst>
                    <a:ext uri="{FF2B5EF4-FFF2-40B4-BE49-F238E27FC236}">
                      <a16:creationId xmlns="" xmlns:a16="http://schemas.microsoft.com/office/drawing/2014/main" id="{2B677C0D-8B0B-4D54-A01C-5548A89A71A3}"/>
                    </a:ext>
                  </a:extLst>
                </p:cNvPr>
                <p:cNvCxnSpPr/>
                <p:nvPr/>
              </p:nvCxnSpPr>
              <p:spPr>
                <a:xfrm flipV="1">
                  <a:off x="320040" y="2587752"/>
                  <a:ext cx="0" cy="292608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Ellipse 23">
                  <a:extLst>
                    <a:ext uri="{FF2B5EF4-FFF2-40B4-BE49-F238E27FC236}">
                      <a16:creationId xmlns="" xmlns:a16="http://schemas.microsoft.com/office/drawing/2014/main" id="{CF91A9DA-D22A-4FA7-8D2A-2E9ABD4B2C9D}"/>
                    </a:ext>
                  </a:extLst>
                </p:cNvPr>
                <p:cNvSpPr/>
                <p:nvPr/>
              </p:nvSpPr>
              <p:spPr>
                <a:xfrm>
                  <a:off x="266040" y="2524608"/>
                  <a:ext cx="108000" cy="108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</p:grpSp>
        </p:grpSp>
        <p:sp>
          <p:nvSpPr>
            <p:cNvPr id="28" name="ZoneTexte 27">
              <a:extLst>
                <a:ext uri="{FF2B5EF4-FFF2-40B4-BE49-F238E27FC236}">
                  <a16:creationId xmlns="" xmlns:a16="http://schemas.microsoft.com/office/drawing/2014/main" id="{B81782F8-5DF5-4338-9E97-0766BAEC91F9}"/>
                </a:ext>
              </a:extLst>
            </p:cNvPr>
            <p:cNvSpPr txBox="1"/>
            <p:nvPr/>
          </p:nvSpPr>
          <p:spPr>
            <a:xfrm>
              <a:off x="962440" y="2072674"/>
              <a:ext cx="13371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2 roll-</a:t>
              </a:r>
              <a:r>
                <a:rPr lang="fr-FR" sz="1200" dirty="0" err="1"/>
                <a:t>ups</a:t>
              </a:r>
              <a:r>
                <a:rPr lang="fr-FR" sz="1200" dirty="0"/>
                <a:t> </a:t>
              </a:r>
              <a:endParaRPr lang="fr-BE" sz="1200" dirty="0"/>
            </a:p>
            <a:p>
              <a:pPr algn="ctr"/>
              <a:r>
                <a:rPr lang="fr-BE" sz="1000" i="1" dirty="0"/>
                <a:t>Avril 2017</a:t>
              </a:r>
            </a:p>
          </p:txBody>
        </p:sp>
      </p:grpSp>
      <p:cxnSp>
        <p:nvCxnSpPr>
          <p:cNvPr id="36" name="Connecteur droit 35">
            <a:extLst>
              <a:ext uri="{FF2B5EF4-FFF2-40B4-BE49-F238E27FC236}">
                <a16:creationId xmlns="" xmlns:a16="http://schemas.microsoft.com/office/drawing/2014/main" id="{442DEDAF-CD3E-481D-8ED0-96C7B371F514}"/>
              </a:ext>
            </a:extLst>
          </p:cNvPr>
          <p:cNvCxnSpPr/>
          <p:nvPr/>
        </p:nvCxnSpPr>
        <p:spPr>
          <a:xfrm>
            <a:off x="1126356" y="3593594"/>
            <a:ext cx="0" cy="100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A9730A1A-5448-4B1D-96E1-C2BD4EABD86B}"/>
              </a:ext>
            </a:extLst>
          </p:cNvPr>
          <p:cNvSpPr txBox="1"/>
          <p:nvPr/>
        </p:nvSpPr>
        <p:spPr>
          <a:xfrm>
            <a:off x="7922819" y="3480677"/>
            <a:ext cx="84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1" dirty="0"/>
              <a:t>2019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="" xmlns:a16="http://schemas.microsoft.com/office/drawing/2014/main" id="{30D24D12-4947-4081-98C6-3958C4A51698}"/>
              </a:ext>
            </a:extLst>
          </p:cNvPr>
          <p:cNvCxnSpPr/>
          <p:nvPr/>
        </p:nvCxnSpPr>
        <p:spPr>
          <a:xfrm>
            <a:off x="6944988" y="3605786"/>
            <a:ext cx="0" cy="100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e 118">
            <a:extLst>
              <a:ext uri="{FF2B5EF4-FFF2-40B4-BE49-F238E27FC236}">
                <a16:creationId xmlns="" xmlns:a16="http://schemas.microsoft.com/office/drawing/2014/main" id="{96E7A906-CA55-416D-A5A3-1A329533521F}"/>
              </a:ext>
            </a:extLst>
          </p:cNvPr>
          <p:cNvGrpSpPr/>
          <p:nvPr/>
        </p:nvGrpSpPr>
        <p:grpSpPr>
          <a:xfrm>
            <a:off x="1520538" y="1182162"/>
            <a:ext cx="2039519" cy="2499822"/>
            <a:chOff x="1520534" y="1182162"/>
            <a:chExt cx="2039518" cy="2499822"/>
          </a:xfrm>
        </p:grpSpPr>
        <p:sp>
          <p:nvSpPr>
            <p:cNvPr id="32" name="ZoneTexte 31">
              <a:extLst>
                <a:ext uri="{FF2B5EF4-FFF2-40B4-BE49-F238E27FC236}">
                  <a16:creationId xmlns="" xmlns:a16="http://schemas.microsoft.com/office/drawing/2014/main" id="{4837434A-BBBA-4684-BF5A-4073E5D774A2}"/>
                </a:ext>
              </a:extLst>
            </p:cNvPr>
            <p:cNvSpPr txBox="1"/>
            <p:nvPr/>
          </p:nvSpPr>
          <p:spPr>
            <a:xfrm>
              <a:off x="1520534" y="1182162"/>
              <a:ext cx="17786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Lancement des groupes de travail thématiques</a:t>
              </a:r>
            </a:p>
            <a:p>
              <a:pPr algn="ctr"/>
              <a:r>
                <a:rPr lang="fr-BE" sz="1000" i="1" dirty="0"/>
                <a:t>Juin 2017</a:t>
              </a:r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="" xmlns:a16="http://schemas.microsoft.com/office/drawing/2014/main" id="{93F41124-3549-4F17-8EB7-9C594309CECA}"/>
                </a:ext>
              </a:extLst>
            </p:cNvPr>
            <p:cNvCxnSpPr/>
            <p:nvPr/>
          </p:nvCxnSpPr>
          <p:spPr>
            <a:xfrm>
              <a:off x="3299580" y="3581399"/>
              <a:ext cx="0" cy="1005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e 56">
              <a:extLst>
                <a:ext uri="{FF2B5EF4-FFF2-40B4-BE49-F238E27FC236}">
                  <a16:creationId xmlns="" xmlns:a16="http://schemas.microsoft.com/office/drawing/2014/main" id="{17B56FC4-A073-4738-813C-300B86A0F9C2}"/>
                </a:ext>
              </a:extLst>
            </p:cNvPr>
            <p:cNvGrpSpPr/>
            <p:nvPr/>
          </p:nvGrpSpPr>
          <p:grpSpPr>
            <a:xfrm>
              <a:off x="2215345" y="1786156"/>
              <a:ext cx="108000" cy="1719144"/>
              <a:chOff x="266040" y="2524608"/>
              <a:chExt cx="108000" cy="1719144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="" xmlns:a16="http://schemas.microsoft.com/office/drawing/2014/main" id="{1DB60B55-8DC7-40C5-8461-F63238319515}"/>
                  </a:ext>
                </a:extLst>
              </p:cNvPr>
              <p:cNvCxnSpPr/>
              <p:nvPr/>
            </p:nvCxnSpPr>
            <p:spPr>
              <a:xfrm flipV="1">
                <a:off x="320040" y="2587752"/>
                <a:ext cx="0" cy="1656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Ellipse 58">
                <a:extLst>
                  <a:ext uri="{FF2B5EF4-FFF2-40B4-BE49-F238E27FC236}">
                    <a16:creationId xmlns="" xmlns:a16="http://schemas.microsoft.com/office/drawing/2014/main" id="{1DA7B102-EA71-4C3B-8745-A6749C4E8EC5}"/>
                  </a:ext>
                </a:extLst>
              </p:cNvPr>
              <p:cNvSpPr/>
              <p:nvPr/>
            </p:nvSpPr>
            <p:spPr>
              <a:xfrm>
                <a:off x="266040" y="2524608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63" name="Ellipse 62">
              <a:extLst>
                <a:ext uri="{FF2B5EF4-FFF2-40B4-BE49-F238E27FC236}">
                  <a16:creationId xmlns="" xmlns:a16="http://schemas.microsoft.com/office/drawing/2014/main" id="{76940DAF-2BC1-4018-A987-618EE0F52F25}"/>
                </a:ext>
              </a:extLst>
            </p:cNvPr>
            <p:cNvSpPr/>
            <p:nvPr/>
          </p:nvSpPr>
          <p:spPr>
            <a:xfrm>
              <a:off x="2221441" y="2423188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64" name="Ellipse 63">
              <a:extLst>
                <a:ext uri="{FF2B5EF4-FFF2-40B4-BE49-F238E27FC236}">
                  <a16:creationId xmlns="" xmlns:a16="http://schemas.microsoft.com/office/drawing/2014/main" id="{5CBDAAAC-4007-4831-A96D-32596AA26892}"/>
                </a:ext>
              </a:extLst>
            </p:cNvPr>
            <p:cNvSpPr/>
            <p:nvPr/>
          </p:nvSpPr>
          <p:spPr>
            <a:xfrm>
              <a:off x="2218393" y="3124228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="" xmlns:a16="http://schemas.microsoft.com/office/drawing/2014/main" id="{EA650C52-F955-46D0-866C-73A73E76F112}"/>
                </a:ext>
              </a:extLst>
            </p:cNvPr>
            <p:cNvSpPr txBox="1"/>
            <p:nvPr/>
          </p:nvSpPr>
          <p:spPr>
            <a:xfrm>
              <a:off x="1918057" y="2569747"/>
              <a:ext cx="69907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1</a:t>
              </a:r>
              <a:r>
                <a:rPr lang="fr-FR" sz="1200" baseline="30000" dirty="0"/>
                <a:t>ère</a:t>
              </a:r>
              <a:r>
                <a:rPr lang="fr-FR" sz="1200" dirty="0"/>
                <a:t> AG </a:t>
              </a:r>
            </a:p>
            <a:p>
              <a:pPr algn="ctr"/>
              <a:r>
                <a:rPr lang="fr-BE" sz="1000" i="1" dirty="0"/>
                <a:t>Juin 2017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DE712654-667C-491A-ACD3-3A82D370E79A}"/>
                </a:ext>
              </a:extLst>
            </p:cNvPr>
            <p:cNvSpPr/>
            <p:nvPr/>
          </p:nvSpPr>
          <p:spPr>
            <a:xfrm>
              <a:off x="2212236" y="1923751"/>
              <a:ext cx="111109" cy="467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="" xmlns:a16="http://schemas.microsoft.com/office/drawing/2014/main" id="{B27BA870-AF2E-4AE4-803A-B19CA7819774}"/>
                </a:ext>
              </a:extLst>
            </p:cNvPr>
            <p:cNvSpPr txBox="1"/>
            <p:nvPr/>
          </p:nvSpPr>
          <p:spPr>
            <a:xfrm>
              <a:off x="1826585" y="1894489"/>
              <a:ext cx="17334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1</a:t>
              </a:r>
              <a:r>
                <a:rPr lang="fr-FR" sz="1200" baseline="30000" dirty="0"/>
                <a:t>ère</a:t>
              </a:r>
              <a:r>
                <a:rPr lang="fr-FR" sz="1200" dirty="0"/>
                <a:t> séance de formation continue (surpoids) </a:t>
              </a:r>
            </a:p>
            <a:p>
              <a:pPr algn="ctr"/>
              <a:r>
                <a:rPr lang="fr-BE" sz="1000" i="1" dirty="0"/>
                <a:t>Juin 2017</a:t>
              </a:r>
            </a:p>
          </p:txBody>
        </p:sp>
      </p:grpSp>
      <p:grpSp>
        <p:nvGrpSpPr>
          <p:cNvPr id="118" name="Groupe 117">
            <a:extLst>
              <a:ext uri="{FF2B5EF4-FFF2-40B4-BE49-F238E27FC236}">
                <a16:creationId xmlns="" xmlns:a16="http://schemas.microsoft.com/office/drawing/2014/main" id="{40C1DF69-8E40-45E6-A392-8B61BF244BC7}"/>
              </a:ext>
            </a:extLst>
          </p:cNvPr>
          <p:cNvGrpSpPr/>
          <p:nvPr/>
        </p:nvGrpSpPr>
        <p:grpSpPr>
          <a:xfrm>
            <a:off x="1117921" y="3791585"/>
            <a:ext cx="1337171" cy="1192481"/>
            <a:chOff x="1117920" y="3791582"/>
            <a:chExt cx="1337171" cy="1192481"/>
          </a:xfrm>
        </p:grpSpPr>
        <p:sp>
          <p:nvSpPr>
            <p:cNvPr id="29" name="ZoneTexte 28">
              <a:extLst>
                <a:ext uri="{FF2B5EF4-FFF2-40B4-BE49-F238E27FC236}">
                  <a16:creationId xmlns="" xmlns:a16="http://schemas.microsoft.com/office/drawing/2014/main" id="{6186736A-DC76-4764-AFDF-05CD2C60B6D8}"/>
                </a:ext>
              </a:extLst>
            </p:cNvPr>
            <p:cNvSpPr txBox="1"/>
            <p:nvPr/>
          </p:nvSpPr>
          <p:spPr>
            <a:xfrm>
              <a:off x="1117920" y="4368510"/>
              <a:ext cx="133717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3 conférences sensibilisation </a:t>
              </a:r>
              <a:endParaRPr lang="fr-BE" sz="1200" dirty="0"/>
            </a:p>
            <a:p>
              <a:pPr algn="ctr"/>
              <a:r>
                <a:rPr lang="fr-BE" sz="1000" i="1" dirty="0"/>
                <a:t>Avril-Mai 2017</a:t>
              </a:r>
            </a:p>
          </p:txBody>
        </p:sp>
        <p:grpSp>
          <p:nvGrpSpPr>
            <p:cNvPr id="66" name="Groupe 65">
              <a:extLst>
                <a:ext uri="{FF2B5EF4-FFF2-40B4-BE49-F238E27FC236}">
                  <a16:creationId xmlns="" xmlns:a16="http://schemas.microsoft.com/office/drawing/2014/main" id="{46DC547F-42A4-4855-BA79-1C2D4C228583}"/>
                </a:ext>
              </a:extLst>
            </p:cNvPr>
            <p:cNvGrpSpPr/>
            <p:nvPr/>
          </p:nvGrpSpPr>
          <p:grpSpPr>
            <a:xfrm flipV="1">
              <a:off x="1657408" y="3791582"/>
              <a:ext cx="108000" cy="593496"/>
              <a:chOff x="266040" y="2286864"/>
              <a:chExt cx="108000" cy="593496"/>
            </a:xfrm>
          </p:grpSpPr>
          <p:cxnSp>
            <p:nvCxnSpPr>
              <p:cNvPr id="67" name="Connecteur droit 66">
                <a:extLst>
                  <a:ext uri="{FF2B5EF4-FFF2-40B4-BE49-F238E27FC236}">
                    <a16:creationId xmlns="" xmlns:a16="http://schemas.microsoft.com/office/drawing/2014/main" id="{C43785C1-A26A-4617-979F-30A9666A95F7}"/>
                  </a:ext>
                </a:extLst>
              </p:cNvPr>
              <p:cNvCxnSpPr/>
              <p:nvPr/>
            </p:nvCxnSpPr>
            <p:spPr>
              <a:xfrm flipV="1">
                <a:off x="320040" y="2376360"/>
                <a:ext cx="0" cy="504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Ellipse 67">
                <a:extLst>
                  <a:ext uri="{FF2B5EF4-FFF2-40B4-BE49-F238E27FC236}">
                    <a16:creationId xmlns="" xmlns:a16="http://schemas.microsoft.com/office/drawing/2014/main" id="{009DE219-5ED4-48BF-B217-0FACAB3E5FFD}"/>
                  </a:ext>
                </a:extLst>
              </p:cNvPr>
              <p:cNvSpPr/>
              <p:nvPr/>
            </p:nvSpPr>
            <p:spPr>
              <a:xfrm>
                <a:off x="266040" y="2286864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pSp>
        <p:nvGrpSpPr>
          <p:cNvPr id="121" name="Groupe 120">
            <a:extLst>
              <a:ext uri="{FF2B5EF4-FFF2-40B4-BE49-F238E27FC236}">
                <a16:creationId xmlns="" xmlns:a16="http://schemas.microsoft.com/office/drawing/2014/main" id="{16E7B606-2657-4155-B084-837EE03B26D7}"/>
              </a:ext>
            </a:extLst>
          </p:cNvPr>
          <p:cNvGrpSpPr/>
          <p:nvPr/>
        </p:nvGrpSpPr>
        <p:grpSpPr>
          <a:xfrm>
            <a:off x="2071200" y="3808339"/>
            <a:ext cx="2023057" cy="1539498"/>
            <a:chOff x="2071196" y="3808339"/>
            <a:chExt cx="2023057" cy="1539498"/>
          </a:xfrm>
        </p:grpSpPr>
        <p:sp>
          <p:nvSpPr>
            <p:cNvPr id="33" name="ZoneTexte 32">
              <a:extLst>
                <a:ext uri="{FF2B5EF4-FFF2-40B4-BE49-F238E27FC236}">
                  <a16:creationId xmlns="" xmlns:a16="http://schemas.microsoft.com/office/drawing/2014/main" id="{2535E9E8-C0D8-489A-846F-9B96BA60C178}"/>
                </a:ext>
              </a:extLst>
            </p:cNvPr>
            <p:cNvSpPr txBox="1"/>
            <p:nvPr/>
          </p:nvSpPr>
          <p:spPr>
            <a:xfrm>
              <a:off x="2071196" y="4732284"/>
              <a:ext cx="20230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Réponse UDNF vs </a:t>
              </a:r>
            </a:p>
            <a:p>
              <a:pPr algn="ctr"/>
              <a:r>
                <a:rPr lang="fr-FR" sz="1200" dirty="0"/>
                <a:t>campagne diététiciens</a:t>
              </a:r>
            </a:p>
            <a:p>
              <a:pPr algn="ctr"/>
              <a:r>
                <a:rPr lang="fr-BE" sz="1000" i="1" dirty="0"/>
                <a:t>Novembre 2017</a:t>
              </a:r>
            </a:p>
          </p:txBody>
        </p:sp>
        <p:grpSp>
          <p:nvGrpSpPr>
            <p:cNvPr id="72" name="Groupe 71">
              <a:extLst>
                <a:ext uri="{FF2B5EF4-FFF2-40B4-BE49-F238E27FC236}">
                  <a16:creationId xmlns="" xmlns:a16="http://schemas.microsoft.com/office/drawing/2014/main" id="{653ABF68-17D6-4D13-9B42-438CD688DC48}"/>
                </a:ext>
              </a:extLst>
            </p:cNvPr>
            <p:cNvGrpSpPr/>
            <p:nvPr/>
          </p:nvGrpSpPr>
          <p:grpSpPr>
            <a:xfrm flipV="1">
              <a:off x="2922747" y="3808339"/>
              <a:ext cx="108000" cy="940968"/>
              <a:chOff x="266040" y="1939392"/>
              <a:chExt cx="108000" cy="940968"/>
            </a:xfrm>
          </p:grpSpPr>
          <p:cxnSp>
            <p:nvCxnSpPr>
              <p:cNvPr id="73" name="Connecteur droit 72">
                <a:extLst>
                  <a:ext uri="{FF2B5EF4-FFF2-40B4-BE49-F238E27FC236}">
                    <a16:creationId xmlns="" xmlns:a16="http://schemas.microsoft.com/office/drawing/2014/main" id="{566D13B8-55E5-4F35-A05C-3E58FB25F329}"/>
                  </a:ext>
                </a:extLst>
              </p:cNvPr>
              <p:cNvCxnSpPr/>
              <p:nvPr/>
            </p:nvCxnSpPr>
            <p:spPr>
              <a:xfrm flipV="1">
                <a:off x="310896" y="1980360"/>
                <a:ext cx="0" cy="90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Ellipse 73">
                <a:extLst>
                  <a:ext uri="{FF2B5EF4-FFF2-40B4-BE49-F238E27FC236}">
                    <a16:creationId xmlns="" xmlns:a16="http://schemas.microsoft.com/office/drawing/2014/main" id="{9F5C4E7B-3B54-49B1-A477-5C5D473764EB}"/>
                  </a:ext>
                </a:extLst>
              </p:cNvPr>
              <p:cNvSpPr/>
              <p:nvPr/>
            </p:nvSpPr>
            <p:spPr>
              <a:xfrm>
                <a:off x="266040" y="1939392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398B73A4-999B-414C-82D7-0A7D63C8C84F}"/>
                </a:ext>
              </a:extLst>
            </p:cNvPr>
            <p:cNvSpPr/>
            <p:nvPr/>
          </p:nvSpPr>
          <p:spPr>
            <a:xfrm>
              <a:off x="2931324" y="4213839"/>
              <a:ext cx="99423" cy="342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="" xmlns:a16="http://schemas.microsoft.com/office/drawing/2014/main" id="{C42F0F96-EAEE-432B-9004-2BA57DAFD820}"/>
              </a:ext>
            </a:extLst>
          </p:cNvPr>
          <p:cNvGrpSpPr/>
          <p:nvPr/>
        </p:nvGrpSpPr>
        <p:grpSpPr>
          <a:xfrm>
            <a:off x="2295915" y="3784197"/>
            <a:ext cx="1061388" cy="813383"/>
            <a:chOff x="2295912" y="3784194"/>
            <a:chExt cx="1061388" cy="813383"/>
          </a:xfrm>
        </p:grpSpPr>
        <p:grpSp>
          <p:nvGrpSpPr>
            <p:cNvPr id="69" name="Groupe 68">
              <a:extLst>
                <a:ext uri="{FF2B5EF4-FFF2-40B4-BE49-F238E27FC236}">
                  <a16:creationId xmlns="" xmlns:a16="http://schemas.microsoft.com/office/drawing/2014/main" id="{058A73D1-32FE-486C-9147-91BEA9847045}"/>
                </a:ext>
              </a:extLst>
            </p:cNvPr>
            <p:cNvGrpSpPr/>
            <p:nvPr/>
          </p:nvGrpSpPr>
          <p:grpSpPr>
            <a:xfrm flipV="1">
              <a:off x="2836630" y="3784194"/>
              <a:ext cx="108000" cy="355752"/>
              <a:chOff x="266040" y="2524608"/>
              <a:chExt cx="108000" cy="355752"/>
            </a:xfrm>
          </p:grpSpPr>
          <p:cxnSp>
            <p:nvCxnSpPr>
              <p:cNvPr id="70" name="Connecteur droit 69">
                <a:extLst>
                  <a:ext uri="{FF2B5EF4-FFF2-40B4-BE49-F238E27FC236}">
                    <a16:creationId xmlns="" xmlns:a16="http://schemas.microsoft.com/office/drawing/2014/main" id="{9278DC23-35E9-4DC1-BED7-CAA0B4D4C10E}"/>
                  </a:ext>
                </a:extLst>
              </p:cNvPr>
              <p:cNvCxnSpPr/>
              <p:nvPr/>
            </p:nvCxnSpPr>
            <p:spPr>
              <a:xfrm flipV="1">
                <a:off x="320040" y="2587752"/>
                <a:ext cx="0" cy="29260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Ellipse 70">
                <a:extLst>
                  <a:ext uri="{FF2B5EF4-FFF2-40B4-BE49-F238E27FC236}">
                    <a16:creationId xmlns="" xmlns:a16="http://schemas.microsoft.com/office/drawing/2014/main" id="{857A0F4F-CDE5-4469-93C4-50EB98B1CD78}"/>
                  </a:ext>
                </a:extLst>
              </p:cNvPr>
              <p:cNvSpPr/>
              <p:nvPr/>
            </p:nvSpPr>
            <p:spPr>
              <a:xfrm>
                <a:off x="266040" y="2524608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34" name="ZoneTexte 33">
              <a:extLst>
                <a:ext uri="{FF2B5EF4-FFF2-40B4-BE49-F238E27FC236}">
                  <a16:creationId xmlns="" xmlns:a16="http://schemas.microsoft.com/office/drawing/2014/main" id="{9D8422E0-FEA6-4EF5-A1B2-D763F867B858}"/>
                </a:ext>
              </a:extLst>
            </p:cNvPr>
            <p:cNvSpPr txBox="1"/>
            <p:nvPr/>
          </p:nvSpPr>
          <p:spPr>
            <a:xfrm>
              <a:off x="2295912" y="4158995"/>
              <a:ext cx="106138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3 vidéos</a:t>
              </a:r>
            </a:p>
            <a:p>
              <a:pPr algn="ctr"/>
              <a:r>
                <a:rPr lang="fr-BE" sz="1000" i="1" dirty="0"/>
                <a:t>Novembre 2017</a:t>
              </a:r>
            </a:p>
          </p:txBody>
        </p:sp>
      </p:grpSp>
      <p:grpSp>
        <p:nvGrpSpPr>
          <p:cNvPr id="122" name="Groupe 121">
            <a:extLst>
              <a:ext uri="{FF2B5EF4-FFF2-40B4-BE49-F238E27FC236}">
                <a16:creationId xmlns="" xmlns:a16="http://schemas.microsoft.com/office/drawing/2014/main" id="{AD7F60A1-2B49-4DB4-B277-3E5FDEAC720A}"/>
              </a:ext>
            </a:extLst>
          </p:cNvPr>
          <p:cNvGrpSpPr/>
          <p:nvPr/>
        </p:nvGrpSpPr>
        <p:grpSpPr>
          <a:xfrm>
            <a:off x="3009087" y="2735903"/>
            <a:ext cx="1061388" cy="771399"/>
            <a:chOff x="3009085" y="2735902"/>
            <a:chExt cx="1061388" cy="771399"/>
          </a:xfrm>
        </p:grpSpPr>
        <p:sp>
          <p:nvSpPr>
            <p:cNvPr id="38" name="ZoneTexte 37">
              <a:extLst>
                <a:ext uri="{FF2B5EF4-FFF2-40B4-BE49-F238E27FC236}">
                  <a16:creationId xmlns="" xmlns:a16="http://schemas.microsoft.com/office/drawing/2014/main" id="{9863EB2C-BBE3-432B-9051-DE59D9C958E9}"/>
                </a:ext>
              </a:extLst>
            </p:cNvPr>
            <p:cNvSpPr txBox="1"/>
            <p:nvPr/>
          </p:nvSpPr>
          <p:spPr>
            <a:xfrm>
              <a:off x="3009085" y="2735902"/>
              <a:ext cx="106138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Flyers</a:t>
              </a:r>
            </a:p>
            <a:p>
              <a:pPr algn="ctr"/>
              <a:r>
                <a:rPr lang="fr-BE" sz="1000" i="1" dirty="0"/>
                <a:t>Janvier 2018</a:t>
              </a:r>
            </a:p>
          </p:txBody>
        </p:sp>
        <p:grpSp>
          <p:nvGrpSpPr>
            <p:cNvPr id="77" name="Groupe 76">
              <a:extLst>
                <a:ext uri="{FF2B5EF4-FFF2-40B4-BE49-F238E27FC236}">
                  <a16:creationId xmlns="" xmlns:a16="http://schemas.microsoft.com/office/drawing/2014/main" id="{9F842E00-4F3C-44A9-AC1E-E4849824DD85}"/>
                </a:ext>
              </a:extLst>
            </p:cNvPr>
            <p:cNvGrpSpPr/>
            <p:nvPr/>
          </p:nvGrpSpPr>
          <p:grpSpPr>
            <a:xfrm>
              <a:off x="3470954" y="3151549"/>
              <a:ext cx="108000" cy="355752"/>
              <a:chOff x="266040" y="2524608"/>
              <a:chExt cx="108000" cy="355752"/>
            </a:xfrm>
          </p:grpSpPr>
          <p:cxnSp>
            <p:nvCxnSpPr>
              <p:cNvPr id="78" name="Connecteur droit 77">
                <a:extLst>
                  <a:ext uri="{FF2B5EF4-FFF2-40B4-BE49-F238E27FC236}">
                    <a16:creationId xmlns="" xmlns:a16="http://schemas.microsoft.com/office/drawing/2014/main" id="{E0215273-DD5C-4DF3-B3B4-8DD8D6B992AE}"/>
                  </a:ext>
                </a:extLst>
              </p:cNvPr>
              <p:cNvCxnSpPr/>
              <p:nvPr/>
            </p:nvCxnSpPr>
            <p:spPr>
              <a:xfrm flipV="1">
                <a:off x="320040" y="2587752"/>
                <a:ext cx="0" cy="29260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Ellipse 78">
                <a:extLst>
                  <a:ext uri="{FF2B5EF4-FFF2-40B4-BE49-F238E27FC236}">
                    <a16:creationId xmlns="" xmlns:a16="http://schemas.microsoft.com/office/drawing/2014/main" id="{EB3FFA58-6FC9-44BD-B611-92682FDDA2A6}"/>
                  </a:ext>
                </a:extLst>
              </p:cNvPr>
              <p:cNvSpPr/>
              <p:nvPr/>
            </p:nvSpPr>
            <p:spPr>
              <a:xfrm>
                <a:off x="266040" y="2524608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pSp>
        <p:nvGrpSpPr>
          <p:cNvPr id="138" name="Groupe 137">
            <a:extLst>
              <a:ext uri="{FF2B5EF4-FFF2-40B4-BE49-F238E27FC236}">
                <a16:creationId xmlns="" xmlns:a16="http://schemas.microsoft.com/office/drawing/2014/main" id="{43E295D6-0BA4-48EB-961D-9E2EC50E607D}"/>
              </a:ext>
            </a:extLst>
          </p:cNvPr>
          <p:cNvGrpSpPr/>
          <p:nvPr/>
        </p:nvGrpSpPr>
        <p:grpSpPr>
          <a:xfrm>
            <a:off x="3607814" y="1352189"/>
            <a:ext cx="1070759" cy="3409470"/>
            <a:chOff x="3607810" y="1352189"/>
            <a:chExt cx="1070759" cy="3409470"/>
          </a:xfrm>
        </p:grpSpPr>
        <p:grpSp>
          <p:nvGrpSpPr>
            <p:cNvPr id="123" name="Groupe 122">
              <a:extLst>
                <a:ext uri="{FF2B5EF4-FFF2-40B4-BE49-F238E27FC236}">
                  <a16:creationId xmlns="" xmlns:a16="http://schemas.microsoft.com/office/drawing/2014/main" id="{79F560F1-8589-4144-9673-E1618F560289}"/>
                </a:ext>
              </a:extLst>
            </p:cNvPr>
            <p:cNvGrpSpPr/>
            <p:nvPr/>
          </p:nvGrpSpPr>
          <p:grpSpPr>
            <a:xfrm>
              <a:off x="3607810" y="1352189"/>
              <a:ext cx="1052016" cy="3409470"/>
              <a:chOff x="3607810" y="1352189"/>
              <a:chExt cx="1052016" cy="3409470"/>
            </a:xfrm>
          </p:grpSpPr>
          <p:sp>
            <p:nvSpPr>
              <p:cNvPr id="39" name="ZoneTexte 38">
                <a:extLst>
                  <a:ext uri="{FF2B5EF4-FFF2-40B4-BE49-F238E27FC236}">
                    <a16:creationId xmlns="" xmlns:a16="http://schemas.microsoft.com/office/drawing/2014/main" id="{1BDEE548-835A-4482-93B1-52F7A02CE8FD}"/>
                  </a:ext>
                </a:extLst>
              </p:cNvPr>
              <p:cNvSpPr txBox="1"/>
              <p:nvPr/>
            </p:nvSpPr>
            <p:spPr>
              <a:xfrm>
                <a:off x="3690253" y="1352189"/>
                <a:ext cx="877075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2</a:t>
                </a:r>
                <a:r>
                  <a:rPr lang="fr-FR" sz="1200" baseline="30000" dirty="0"/>
                  <a:t>ème</a:t>
                </a:r>
                <a:r>
                  <a:rPr lang="fr-FR" sz="1200" dirty="0"/>
                  <a:t> AG </a:t>
                </a:r>
              </a:p>
              <a:p>
                <a:pPr algn="ctr"/>
                <a:r>
                  <a:rPr lang="fr-BE" sz="1000" i="1" dirty="0"/>
                  <a:t>Mars 2018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="" xmlns:a16="http://schemas.microsoft.com/office/drawing/2014/main" id="{D9D1243D-5032-4A88-A559-CC131BC5F9E5}"/>
                  </a:ext>
                </a:extLst>
              </p:cNvPr>
              <p:cNvSpPr txBox="1"/>
              <p:nvPr/>
            </p:nvSpPr>
            <p:spPr>
              <a:xfrm>
                <a:off x="3607810" y="4146106"/>
                <a:ext cx="105201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7 vidéos témoignage</a:t>
                </a:r>
              </a:p>
              <a:p>
                <a:pPr algn="ctr"/>
                <a:r>
                  <a:rPr lang="fr-BE" sz="1000" i="1" dirty="0"/>
                  <a:t>Mars 2018</a:t>
                </a:r>
              </a:p>
            </p:txBody>
          </p:sp>
          <p:grpSp>
            <p:nvGrpSpPr>
              <p:cNvPr id="80" name="Groupe 79">
                <a:extLst>
                  <a:ext uri="{FF2B5EF4-FFF2-40B4-BE49-F238E27FC236}">
                    <a16:creationId xmlns="" xmlns:a16="http://schemas.microsoft.com/office/drawing/2014/main" id="{9F7372F7-C846-4A22-BC4E-CAFD1678C06D}"/>
                  </a:ext>
                </a:extLst>
              </p:cNvPr>
              <p:cNvGrpSpPr/>
              <p:nvPr/>
            </p:nvGrpSpPr>
            <p:grpSpPr>
              <a:xfrm>
                <a:off x="4068856" y="1802870"/>
                <a:ext cx="108000" cy="1719144"/>
                <a:chOff x="266040" y="2524608"/>
                <a:chExt cx="108000" cy="1719144"/>
              </a:xfrm>
            </p:grpSpPr>
            <p:cxnSp>
              <p:nvCxnSpPr>
                <p:cNvPr id="81" name="Connecteur droit 80">
                  <a:extLst>
                    <a:ext uri="{FF2B5EF4-FFF2-40B4-BE49-F238E27FC236}">
                      <a16:creationId xmlns="" xmlns:a16="http://schemas.microsoft.com/office/drawing/2014/main" id="{BDAA25B4-8D0E-4AF1-B088-715DF4B0356E}"/>
                    </a:ext>
                  </a:extLst>
                </p:cNvPr>
                <p:cNvCxnSpPr/>
                <p:nvPr/>
              </p:nvCxnSpPr>
              <p:spPr>
                <a:xfrm flipV="1">
                  <a:off x="320040" y="2587752"/>
                  <a:ext cx="0" cy="1656000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Ellipse 81">
                  <a:extLst>
                    <a:ext uri="{FF2B5EF4-FFF2-40B4-BE49-F238E27FC236}">
                      <a16:creationId xmlns="" xmlns:a16="http://schemas.microsoft.com/office/drawing/2014/main" id="{29D0FD0F-1B05-4323-9143-4E650DC0BF17}"/>
                    </a:ext>
                  </a:extLst>
                </p:cNvPr>
                <p:cNvSpPr/>
                <p:nvPr/>
              </p:nvSpPr>
              <p:spPr>
                <a:xfrm>
                  <a:off x="266040" y="2524608"/>
                  <a:ext cx="108000" cy="108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</p:grp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74D8470B-CD0D-41BE-9996-D0B7410F2690}"/>
                  </a:ext>
                </a:extLst>
              </p:cNvPr>
              <p:cNvSpPr/>
              <p:nvPr/>
            </p:nvSpPr>
            <p:spPr>
              <a:xfrm>
                <a:off x="4034520" y="1989666"/>
                <a:ext cx="198596" cy="590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4" name="Ellipse 83">
                <a:extLst>
                  <a:ext uri="{FF2B5EF4-FFF2-40B4-BE49-F238E27FC236}">
                    <a16:creationId xmlns="" xmlns:a16="http://schemas.microsoft.com/office/drawing/2014/main" id="{0E001427-CE06-43B7-9082-A44E324A734B}"/>
                  </a:ext>
                </a:extLst>
              </p:cNvPr>
              <p:cNvSpPr/>
              <p:nvPr/>
            </p:nvSpPr>
            <p:spPr>
              <a:xfrm>
                <a:off x="4074952" y="2604494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grpSp>
            <p:nvGrpSpPr>
              <p:cNvPr id="85" name="Groupe 84">
                <a:extLst>
                  <a:ext uri="{FF2B5EF4-FFF2-40B4-BE49-F238E27FC236}">
                    <a16:creationId xmlns="" xmlns:a16="http://schemas.microsoft.com/office/drawing/2014/main" id="{6F9BA299-8F21-4A95-97B7-36E9CD464133}"/>
                  </a:ext>
                </a:extLst>
              </p:cNvPr>
              <p:cNvGrpSpPr/>
              <p:nvPr/>
            </p:nvGrpSpPr>
            <p:grpSpPr>
              <a:xfrm flipV="1">
                <a:off x="4086588" y="3808339"/>
                <a:ext cx="108000" cy="355752"/>
                <a:chOff x="266040" y="2524608"/>
                <a:chExt cx="108000" cy="355752"/>
              </a:xfrm>
            </p:grpSpPr>
            <p:cxnSp>
              <p:nvCxnSpPr>
                <p:cNvPr id="86" name="Connecteur droit 85">
                  <a:extLst>
                    <a:ext uri="{FF2B5EF4-FFF2-40B4-BE49-F238E27FC236}">
                      <a16:creationId xmlns="" xmlns:a16="http://schemas.microsoft.com/office/drawing/2014/main" id="{335BC63B-7BC5-43E3-93F9-CAB72DFF415E}"/>
                    </a:ext>
                  </a:extLst>
                </p:cNvPr>
                <p:cNvCxnSpPr/>
                <p:nvPr/>
              </p:nvCxnSpPr>
              <p:spPr>
                <a:xfrm flipV="1">
                  <a:off x="320040" y="2587752"/>
                  <a:ext cx="0" cy="292608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Ellipse 86">
                  <a:extLst>
                    <a:ext uri="{FF2B5EF4-FFF2-40B4-BE49-F238E27FC236}">
                      <a16:creationId xmlns="" xmlns:a16="http://schemas.microsoft.com/office/drawing/2014/main" id="{1740A01B-D771-4DBE-8EA8-2DA620404D3B}"/>
                    </a:ext>
                  </a:extLst>
                </p:cNvPr>
                <p:cNvSpPr/>
                <p:nvPr/>
              </p:nvSpPr>
              <p:spPr>
                <a:xfrm>
                  <a:off x="266040" y="2524608"/>
                  <a:ext cx="108000" cy="108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</p:grpSp>
        </p:grpSp>
        <p:sp>
          <p:nvSpPr>
            <p:cNvPr id="40" name="ZoneTexte 39">
              <a:extLst>
                <a:ext uri="{FF2B5EF4-FFF2-40B4-BE49-F238E27FC236}">
                  <a16:creationId xmlns="" xmlns:a16="http://schemas.microsoft.com/office/drawing/2014/main" id="{7F321A35-65F8-4A6A-9259-7BFCA30AE415}"/>
                </a:ext>
              </a:extLst>
            </p:cNvPr>
            <p:cNvSpPr txBox="1"/>
            <p:nvPr/>
          </p:nvSpPr>
          <p:spPr>
            <a:xfrm>
              <a:off x="3626553" y="1955036"/>
              <a:ext cx="105201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Travaux commissions</a:t>
              </a:r>
            </a:p>
            <a:p>
              <a:pPr algn="ctr"/>
              <a:r>
                <a:rPr lang="fr-BE" sz="1000" i="1" dirty="0"/>
                <a:t>Mars 2018</a:t>
              </a:r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="" xmlns:a16="http://schemas.microsoft.com/office/drawing/2014/main" id="{1A6C557F-1590-45B4-A6CC-E0F4833575C4}"/>
              </a:ext>
            </a:extLst>
          </p:cNvPr>
          <p:cNvGrpSpPr/>
          <p:nvPr/>
        </p:nvGrpSpPr>
        <p:grpSpPr>
          <a:xfrm>
            <a:off x="4082716" y="3813359"/>
            <a:ext cx="1052016" cy="1544327"/>
            <a:chOff x="4082716" y="3813356"/>
            <a:chExt cx="1052016" cy="1544327"/>
          </a:xfrm>
        </p:grpSpPr>
        <p:sp>
          <p:nvSpPr>
            <p:cNvPr id="42" name="ZoneTexte 41">
              <a:extLst>
                <a:ext uri="{FF2B5EF4-FFF2-40B4-BE49-F238E27FC236}">
                  <a16:creationId xmlns="" xmlns:a16="http://schemas.microsoft.com/office/drawing/2014/main" id="{9C21928E-099F-4740-A04F-A628ACDB0DF7}"/>
                </a:ext>
              </a:extLst>
            </p:cNvPr>
            <p:cNvSpPr txBox="1"/>
            <p:nvPr/>
          </p:nvSpPr>
          <p:spPr>
            <a:xfrm>
              <a:off x="4082716" y="4742130"/>
              <a:ext cx="105201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/>
                <a:t>Dvpmt</a:t>
              </a:r>
              <a:r>
                <a:rPr lang="fr-FR" sz="1200" dirty="0"/>
                <a:t> informatique</a:t>
              </a:r>
            </a:p>
            <a:p>
              <a:pPr algn="ctr"/>
              <a:r>
                <a:rPr lang="fr-BE" sz="1000" i="1" dirty="0"/>
                <a:t>Mai 2018</a:t>
              </a:r>
            </a:p>
          </p:txBody>
        </p:sp>
        <p:grpSp>
          <p:nvGrpSpPr>
            <p:cNvPr id="88" name="Groupe 87">
              <a:extLst>
                <a:ext uri="{FF2B5EF4-FFF2-40B4-BE49-F238E27FC236}">
                  <a16:creationId xmlns="" xmlns:a16="http://schemas.microsoft.com/office/drawing/2014/main" id="{C3563E8D-512D-49CD-BF05-286F18B5CD25}"/>
                </a:ext>
              </a:extLst>
            </p:cNvPr>
            <p:cNvGrpSpPr/>
            <p:nvPr/>
          </p:nvGrpSpPr>
          <p:grpSpPr>
            <a:xfrm flipV="1">
              <a:off x="4528335" y="3813356"/>
              <a:ext cx="108000" cy="940968"/>
              <a:chOff x="266040" y="1939392"/>
              <a:chExt cx="108000" cy="940968"/>
            </a:xfrm>
          </p:grpSpPr>
          <p:cxnSp>
            <p:nvCxnSpPr>
              <p:cNvPr id="89" name="Connecteur droit 88">
                <a:extLst>
                  <a:ext uri="{FF2B5EF4-FFF2-40B4-BE49-F238E27FC236}">
                    <a16:creationId xmlns="" xmlns:a16="http://schemas.microsoft.com/office/drawing/2014/main" id="{46770102-11EA-4444-A6C1-E169F4F5400E}"/>
                  </a:ext>
                </a:extLst>
              </p:cNvPr>
              <p:cNvCxnSpPr/>
              <p:nvPr/>
            </p:nvCxnSpPr>
            <p:spPr>
              <a:xfrm flipV="1">
                <a:off x="310896" y="1980360"/>
                <a:ext cx="0" cy="90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Ellipse 89">
                <a:extLst>
                  <a:ext uri="{FF2B5EF4-FFF2-40B4-BE49-F238E27FC236}">
                    <a16:creationId xmlns="" xmlns:a16="http://schemas.microsoft.com/office/drawing/2014/main" id="{92356042-DF28-4FC4-9F86-5F20E3E6C2FD}"/>
                  </a:ext>
                </a:extLst>
              </p:cNvPr>
              <p:cNvSpPr/>
              <p:nvPr/>
            </p:nvSpPr>
            <p:spPr>
              <a:xfrm>
                <a:off x="266040" y="1939392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pSp>
        <p:nvGrpSpPr>
          <p:cNvPr id="129" name="Groupe 128">
            <a:extLst>
              <a:ext uri="{FF2B5EF4-FFF2-40B4-BE49-F238E27FC236}">
                <a16:creationId xmlns="" xmlns:a16="http://schemas.microsoft.com/office/drawing/2014/main" id="{6C139269-2A33-4627-8F93-D16A2DD241A7}"/>
              </a:ext>
            </a:extLst>
          </p:cNvPr>
          <p:cNvGrpSpPr/>
          <p:nvPr/>
        </p:nvGrpSpPr>
        <p:grpSpPr>
          <a:xfrm>
            <a:off x="4680851" y="1093326"/>
            <a:ext cx="1052016" cy="2425848"/>
            <a:chOff x="4680851" y="1093326"/>
            <a:chExt cx="1052016" cy="2425848"/>
          </a:xfrm>
        </p:grpSpPr>
        <p:sp>
          <p:nvSpPr>
            <p:cNvPr id="46" name="ZoneTexte 45">
              <a:extLst>
                <a:ext uri="{FF2B5EF4-FFF2-40B4-BE49-F238E27FC236}">
                  <a16:creationId xmlns="" xmlns:a16="http://schemas.microsoft.com/office/drawing/2014/main" id="{E4487032-90AF-48CE-BC11-CE36A176A83B}"/>
                </a:ext>
              </a:extLst>
            </p:cNvPr>
            <p:cNvSpPr txBox="1"/>
            <p:nvPr/>
          </p:nvSpPr>
          <p:spPr>
            <a:xfrm>
              <a:off x="4680851" y="1093326"/>
              <a:ext cx="1052016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Stages consultations</a:t>
              </a:r>
            </a:p>
            <a:p>
              <a:pPr algn="ctr"/>
              <a:r>
                <a:rPr lang="fr-BE" sz="1000" i="1" dirty="0"/>
                <a:t>Septembre 2018</a:t>
              </a:r>
            </a:p>
          </p:txBody>
        </p:sp>
        <p:grpSp>
          <p:nvGrpSpPr>
            <p:cNvPr id="98" name="Groupe 97">
              <a:extLst>
                <a:ext uri="{FF2B5EF4-FFF2-40B4-BE49-F238E27FC236}">
                  <a16:creationId xmlns="" xmlns:a16="http://schemas.microsoft.com/office/drawing/2014/main" id="{51FA4A14-CB5C-4006-A1AA-A1CE2A1386F8}"/>
                </a:ext>
              </a:extLst>
            </p:cNvPr>
            <p:cNvGrpSpPr/>
            <p:nvPr/>
          </p:nvGrpSpPr>
          <p:grpSpPr>
            <a:xfrm>
              <a:off x="5137247" y="1692030"/>
              <a:ext cx="108000" cy="1827144"/>
              <a:chOff x="266040" y="2524608"/>
              <a:chExt cx="108000" cy="1827144"/>
            </a:xfrm>
          </p:grpSpPr>
          <p:cxnSp>
            <p:nvCxnSpPr>
              <p:cNvPr id="99" name="Connecteur droit 98">
                <a:extLst>
                  <a:ext uri="{FF2B5EF4-FFF2-40B4-BE49-F238E27FC236}">
                    <a16:creationId xmlns="" xmlns:a16="http://schemas.microsoft.com/office/drawing/2014/main" id="{7F9FA5C4-4F5A-43BB-BEF7-90F088831C9C}"/>
                  </a:ext>
                </a:extLst>
              </p:cNvPr>
              <p:cNvCxnSpPr/>
              <p:nvPr/>
            </p:nvCxnSpPr>
            <p:spPr>
              <a:xfrm flipV="1">
                <a:off x="320040" y="2587752"/>
                <a:ext cx="0" cy="1764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Ellipse 99">
                <a:extLst>
                  <a:ext uri="{FF2B5EF4-FFF2-40B4-BE49-F238E27FC236}">
                    <a16:creationId xmlns="" xmlns:a16="http://schemas.microsoft.com/office/drawing/2014/main" id="{B02BCE77-E54E-4166-9602-B38BEBC29680}"/>
                  </a:ext>
                </a:extLst>
              </p:cNvPr>
              <p:cNvSpPr/>
              <p:nvPr/>
            </p:nvSpPr>
            <p:spPr>
              <a:xfrm>
                <a:off x="266040" y="2524608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pSp>
        <p:nvGrpSpPr>
          <p:cNvPr id="130" name="Groupe 129">
            <a:extLst>
              <a:ext uri="{FF2B5EF4-FFF2-40B4-BE49-F238E27FC236}">
                <a16:creationId xmlns="" xmlns:a16="http://schemas.microsoft.com/office/drawing/2014/main" id="{39884E60-FF05-4968-840E-6C0A142F5124}"/>
              </a:ext>
            </a:extLst>
          </p:cNvPr>
          <p:cNvGrpSpPr/>
          <p:nvPr/>
        </p:nvGrpSpPr>
        <p:grpSpPr>
          <a:xfrm>
            <a:off x="4746065" y="1853751"/>
            <a:ext cx="1052016" cy="1658573"/>
            <a:chOff x="4746065" y="1853748"/>
            <a:chExt cx="1052016" cy="1658573"/>
          </a:xfrm>
        </p:grpSpPr>
        <p:grpSp>
          <p:nvGrpSpPr>
            <p:cNvPr id="95" name="Groupe 94">
              <a:extLst>
                <a:ext uri="{FF2B5EF4-FFF2-40B4-BE49-F238E27FC236}">
                  <a16:creationId xmlns="" xmlns:a16="http://schemas.microsoft.com/office/drawing/2014/main" id="{BEC82AFF-D0B4-436B-B843-E88E39076FE0}"/>
                </a:ext>
              </a:extLst>
            </p:cNvPr>
            <p:cNvGrpSpPr/>
            <p:nvPr/>
          </p:nvGrpSpPr>
          <p:grpSpPr>
            <a:xfrm>
              <a:off x="5262575" y="2477177"/>
              <a:ext cx="108000" cy="1035144"/>
              <a:chOff x="266040" y="2524608"/>
              <a:chExt cx="108000" cy="1035144"/>
            </a:xfrm>
          </p:grpSpPr>
          <p:cxnSp>
            <p:nvCxnSpPr>
              <p:cNvPr id="96" name="Connecteur droit 95">
                <a:extLst>
                  <a:ext uri="{FF2B5EF4-FFF2-40B4-BE49-F238E27FC236}">
                    <a16:creationId xmlns="" xmlns:a16="http://schemas.microsoft.com/office/drawing/2014/main" id="{5BFDA099-C812-4777-A107-5128838B55F1}"/>
                  </a:ext>
                </a:extLst>
              </p:cNvPr>
              <p:cNvCxnSpPr/>
              <p:nvPr/>
            </p:nvCxnSpPr>
            <p:spPr>
              <a:xfrm flipV="1">
                <a:off x="320040" y="2587752"/>
                <a:ext cx="0" cy="972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Ellipse 96">
                <a:extLst>
                  <a:ext uri="{FF2B5EF4-FFF2-40B4-BE49-F238E27FC236}">
                    <a16:creationId xmlns="" xmlns:a16="http://schemas.microsoft.com/office/drawing/2014/main" id="{97759C64-DD68-4190-AEBA-073FF8DA2710}"/>
                  </a:ext>
                </a:extLst>
              </p:cNvPr>
              <p:cNvSpPr/>
              <p:nvPr/>
            </p:nvSpPr>
            <p:spPr>
              <a:xfrm>
                <a:off x="266040" y="2524608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A54AA9BF-770A-43F7-8DD8-E8CADBC61218}"/>
                </a:ext>
              </a:extLst>
            </p:cNvPr>
            <p:cNvSpPr/>
            <p:nvPr/>
          </p:nvSpPr>
          <p:spPr>
            <a:xfrm>
              <a:off x="5134859" y="1858203"/>
              <a:ext cx="127716" cy="59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="" xmlns:a16="http://schemas.microsoft.com/office/drawing/2014/main" id="{EA4582BF-23EB-4243-838C-765972037540}"/>
                </a:ext>
              </a:extLst>
            </p:cNvPr>
            <p:cNvSpPr txBox="1"/>
            <p:nvPr/>
          </p:nvSpPr>
          <p:spPr>
            <a:xfrm>
              <a:off x="4746065" y="1853748"/>
              <a:ext cx="1052016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Subsides Conférences</a:t>
              </a:r>
            </a:p>
            <a:p>
              <a:pPr algn="ctr"/>
              <a:r>
                <a:rPr lang="fr-BE" sz="1000" i="1" dirty="0"/>
                <a:t>Septembre 2018</a:t>
              </a:r>
            </a:p>
          </p:txBody>
        </p:sp>
      </p:grpSp>
      <p:sp>
        <p:nvSpPr>
          <p:cNvPr id="102" name="ZoneTexte 101">
            <a:extLst>
              <a:ext uri="{FF2B5EF4-FFF2-40B4-BE49-F238E27FC236}">
                <a16:creationId xmlns="" xmlns:a16="http://schemas.microsoft.com/office/drawing/2014/main" id="{CD81C457-91C7-4CF5-9BA5-97965716C23B}"/>
              </a:ext>
            </a:extLst>
          </p:cNvPr>
          <p:cNvSpPr txBox="1"/>
          <p:nvPr/>
        </p:nvSpPr>
        <p:spPr>
          <a:xfrm>
            <a:off x="639141" y="5634310"/>
            <a:ext cx="437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chemeClr val="accent2">
                    <a:lumMod val="75000"/>
                  </a:schemeClr>
                </a:solidFill>
              </a:rPr>
              <a:t>Plus d’infos: brochure, www.udnf.be</a:t>
            </a:r>
            <a:endParaRPr lang="fr-BE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35" name="Groupe 134">
            <a:extLst>
              <a:ext uri="{FF2B5EF4-FFF2-40B4-BE49-F238E27FC236}">
                <a16:creationId xmlns="" xmlns:a16="http://schemas.microsoft.com/office/drawing/2014/main" id="{AF02D021-49CA-468D-BE93-B94FFC6C85C6}"/>
              </a:ext>
            </a:extLst>
          </p:cNvPr>
          <p:cNvGrpSpPr/>
          <p:nvPr/>
        </p:nvGrpSpPr>
        <p:grpSpPr>
          <a:xfrm>
            <a:off x="6437755" y="2862988"/>
            <a:ext cx="997316" cy="633992"/>
            <a:chOff x="6437755" y="2862987"/>
            <a:chExt cx="997316" cy="633992"/>
          </a:xfrm>
        </p:grpSpPr>
        <p:sp>
          <p:nvSpPr>
            <p:cNvPr id="47" name="ZoneTexte 46">
              <a:extLst>
                <a:ext uri="{FF2B5EF4-FFF2-40B4-BE49-F238E27FC236}">
                  <a16:creationId xmlns="" xmlns:a16="http://schemas.microsoft.com/office/drawing/2014/main" id="{AA80B4F5-D606-4C9A-B615-B3228CC0685A}"/>
                </a:ext>
              </a:extLst>
            </p:cNvPr>
            <p:cNvSpPr txBox="1"/>
            <p:nvPr/>
          </p:nvSpPr>
          <p:spPr>
            <a:xfrm>
              <a:off x="6437755" y="2862987"/>
              <a:ext cx="9973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6"/>
                  </a:solidFill>
                </a:rPr>
                <a:t>Brunch Noël</a:t>
              </a:r>
            </a:p>
            <a:p>
              <a:pPr algn="ctr"/>
              <a:r>
                <a:rPr lang="fr-BE" sz="1000" i="1" dirty="0"/>
                <a:t>Décembre 2018</a:t>
              </a:r>
              <a:endParaRPr lang="fr-FR" sz="1000" b="1" dirty="0"/>
            </a:p>
          </p:txBody>
        </p:sp>
        <p:grpSp>
          <p:nvGrpSpPr>
            <p:cNvPr id="108" name="Groupe 107">
              <a:extLst>
                <a:ext uri="{FF2B5EF4-FFF2-40B4-BE49-F238E27FC236}">
                  <a16:creationId xmlns="" xmlns:a16="http://schemas.microsoft.com/office/drawing/2014/main" id="{7C16DDFC-0D83-4035-8689-A35524355207}"/>
                </a:ext>
              </a:extLst>
            </p:cNvPr>
            <p:cNvGrpSpPr/>
            <p:nvPr/>
          </p:nvGrpSpPr>
          <p:grpSpPr>
            <a:xfrm>
              <a:off x="6794411" y="3289835"/>
              <a:ext cx="108000" cy="207144"/>
              <a:chOff x="266040" y="2524608"/>
              <a:chExt cx="108000" cy="207144"/>
            </a:xfrm>
          </p:grpSpPr>
          <p:cxnSp>
            <p:nvCxnSpPr>
              <p:cNvPr id="109" name="Connecteur droit 108">
                <a:extLst>
                  <a:ext uri="{FF2B5EF4-FFF2-40B4-BE49-F238E27FC236}">
                    <a16:creationId xmlns="" xmlns:a16="http://schemas.microsoft.com/office/drawing/2014/main" id="{AD88BAB3-452F-4272-A38B-D2A7DB0C7C33}"/>
                  </a:ext>
                </a:extLst>
              </p:cNvPr>
              <p:cNvCxnSpPr/>
              <p:nvPr/>
            </p:nvCxnSpPr>
            <p:spPr>
              <a:xfrm flipV="1">
                <a:off x="320040" y="2587752"/>
                <a:ext cx="0" cy="144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Ellipse 109">
                <a:extLst>
                  <a:ext uri="{FF2B5EF4-FFF2-40B4-BE49-F238E27FC236}">
                    <a16:creationId xmlns="" xmlns:a16="http://schemas.microsoft.com/office/drawing/2014/main" id="{526C4F10-2012-4A89-97FE-D82B9669B360}"/>
                  </a:ext>
                </a:extLst>
              </p:cNvPr>
              <p:cNvSpPr/>
              <p:nvPr/>
            </p:nvSpPr>
            <p:spPr>
              <a:xfrm>
                <a:off x="266040" y="2524608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pSp>
        <p:nvGrpSpPr>
          <p:cNvPr id="128" name="Groupe 127">
            <a:extLst>
              <a:ext uri="{FF2B5EF4-FFF2-40B4-BE49-F238E27FC236}">
                <a16:creationId xmlns="" xmlns:a16="http://schemas.microsoft.com/office/drawing/2014/main" id="{1CF59682-5ED4-4283-8D34-DB85E260D741}"/>
              </a:ext>
            </a:extLst>
          </p:cNvPr>
          <p:cNvGrpSpPr/>
          <p:nvPr/>
        </p:nvGrpSpPr>
        <p:grpSpPr>
          <a:xfrm>
            <a:off x="5251171" y="2737448"/>
            <a:ext cx="1052016" cy="781724"/>
            <a:chOff x="5050186" y="2691475"/>
            <a:chExt cx="1052016" cy="781724"/>
          </a:xfrm>
        </p:grpSpPr>
        <p:grpSp>
          <p:nvGrpSpPr>
            <p:cNvPr id="92" name="Groupe 91">
              <a:extLst>
                <a:ext uri="{FF2B5EF4-FFF2-40B4-BE49-F238E27FC236}">
                  <a16:creationId xmlns="" xmlns:a16="http://schemas.microsoft.com/office/drawing/2014/main" id="{3595F684-AFE3-4DC6-96E0-5FE808F26363}"/>
                </a:ext>
              </a:extLst>
            </p:cNvPr>
            <p:cNvGrpSpPr/>
            <p:nvPr/>
          </p:nvGrpSpPr>
          <p:grpSpPr>
            <a:xfrm>
              <a:off x="5469920" y="3266055"/>
              <a:ext cx="108000" cy="207144"/>
              <a:chOff x="266040" y="2524608"/>
              <a:chExt cx="108000" cy="207144"/>
            </a:xfrm>
          </p:grpSpPr>
          <p:cxnSp>
            <p:nvCxnSpPr>
              <p:cNvPr id="93" name="Connecteur droit 92">
                <a:extLst>
                  <a:ext uri="{FF2B5EF4-FFF2-40B4-BE49-F238E27FC236}">
                    <a16:creationId xmlns="" xmlns:a16="http://schemas.microsoft.com/office/drawing/2014/main" id="{3E98DFD2-441F-408E-8620-2795A6F5FB79}"/>
                  </a:ext>
                </a:extLst>
              </p:cNvPr>
              <p:cNvCxnSpPr/>
              <p:nvPr/>
            </p:nvCxnSpPr>
            <p:spPr>
              <a:xfrm flipV="1">
                <a:off x="320040" y="2587752"/>
                <a:ext cx="0" cy="144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Ellipse 93">
                <a:extLst>
                  <a:ext uri="{FF2B5EF4-FFF2-40B4-BE49-F238E27FC236}">
                    <a16:creationId xmlns="" xmlns:a16="http://schemas.microsoft.com/office/drawing/2014/main" id="{B2F3C4B1-7AEF-4505-AA97-580C50BD40A9}"/>
                  </a:ext>
                </a:extLst>
              </p:cNvPr>
              <p:cNvSpPr/>
              <p:nvPr/>
            </p:nvSpPr>
            <p:spPr>
              <a:xfrm>
                <a:off x="266040" y="2524608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101" name="Rectangle 100">
              <a:extLst>
                <a:ext uri="{FF2B5EF4-FFF2-40B4-BE49-F238E27FC236}">
                  <a16:creationId xmlns="" xmlns:a16="http://schemas.microsoft.com/office/drawing/2014/main" id="{13B10849-B988-4686-9D21-F0B102163FD4}"/>
                </a:ext>
              </a:extLst>
            </p:cNvPr>
            <p:cNvSpPr/>
            <p:nvPr/>
          </p:nvSpPr>
          <p:spPr>
            <a:xfrm>
              <a:off x="5084675" y="2696115"/>
              <a:ext cx="304856" cy="599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="" xmlns:a16="http://schemas.microsoft.com/office/drawing/2014/main" id="{72F898A5-0AA5-41BB-B5BF-A5210379ED3A}"/>
                </a:ext>
              </a:extLst>
            </p:cNvPr>
            <p:cNvSpPr txBox="1"/>
            <p:nvPr/>
          </p:nvSpPr>
          <p:spPr>
            <a:xfrm>
              <a:off x="5050186" y="2691475"/>
              <a:ext cx="105201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WE formation JP </a:t>
              </a:r>
              <a:r>
                <a:rPr lang="fr-FR" sz="1200" dirty="0" err="1"/>
                <a:t>Curtay</a:t>
              </a:r>
              <a:endParaRPr lang="fr-FR" sz="1200" dirty="0"/>
            </a:p>
            <a:p>
              <a:pPr algn="ctr"/>
              <a:r>
                <a:rPr lang="fr-BE" sz="1000" i="1" dirty="0"/>
                <a:t>Septembre 2018</a:t>
              </a:r>
            </a:p>
          </p:txBody>
        </p:sp>
      </p:grpSp>
      <p:grpSp>
        <p:nvGrpSpPr>
          <p:cNvPr id="134" name="Groupe 133">
            <a:extLst>
              <a:ext uri="{FF2B5EF4-FFF2-40B4-BE49-F238E27FC236}">
                <a16:creationId xmlns="" xmlns:a16="http://schemas.microsoft.com/office/drawing/2014/main" id="{551FB379-CC6D-4858-BB33-070B4EF36AC7}"/>
              </a:ext>
            </a:extLst>
          </p:cNvPr>
          <p:cNvGrpSpPr/>
          <p:nvPr/>
        </p:nvGrpSpPr>
        <p:grpSpPr>
          <a:xfrm>
            <a:off x="5826715" y="2262813"/>
            <a:ext cx="1052016" cy="1234060"/>
            <a:chOff x="5826714" y="2262812"/>
            <a:chExt cx="1052016" cy="1234060"/>
          </a:xfrm>
        </p:grpSpPr>
        <p:sp>
          <p:nvSpPr>
            <p:cNvPr id="45" name="ZoneTexte 44">
              <a:extLst>
                <a:ext uri="{FF2B5EF4-FFF2-40B4-BE49-F238E27FC236}">
                  <a16:creationId xmlns="" xmlns:a16="http://schemas.microsoft.com/office/drawing/2014/main" id="{C7D98E0A-09F0-4A18-980E-0089C8926F42}"/>
                </a:ext>
              </a:extLst>
            </p:cNvPr>
            <p:cNvSpPr txBox="1"/>
            <p:nvPr/>
          </p:nvSpPr>
          <p:spPr>
            <a:xfrm>
              <a:off x="5826714" y="2262812"/>
              <a:ext cx="1052016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RGPD</a:t>
              </a:r>
            </a:p>
            <a:p>
              <a:pPr algn="ctr"/>
              <a:r>
                <a:rPr lang="fr-BE" sz="1000" i="1" dirty="0"/>
                <a:t>Novembre 2018</a:t>
              </a:r>
            </a:p>
          </p:txBody>
        </p:sp>
        <p:grpSp>
          <p:nvGrpSpPr>
            <p:cNvPr id="133" name="Groupe 132">
              <a:extLst>
                <a:ext uri="{FF2B5EF4-FFF2-40B4-BE49-F238E27FC236}">
                  <a16:creationId xmlns="" xmlns:a16="http://schemas.microsoft.com/office/drawing/2014/main" id="{7AF21669-2609-48BB-836E-499870677B10}"/>
                </a:ext>
              </a:extLst>
            </p:cNvPr>
            <p:cNvGrpSpPr/>
            <p:nvPr/>
          </p:nvGrpSpPr>
          <p:grpSpPr>
            <a:xfrm>
              <a:off x="6282982" y="2743699"/>
              <a:ext cx="108000" cy="753173"/>
              <a:chOff x="6182058" y="2735868"/>
              <a:chExt cx="108000" cy="753173"/>
            </a:xfrm>
          </p:grpSpPr>
          <p:cxnSp>
            <p:nvCxnSpPr>
              <p:cNvPr id="131" name="Connecteur droit 130">
                <a:extLst>
                  <a:ext uri="{FF2B5EF4-FFF2-40B4-BE49-F238E27FC236}">
                    <a16:creationId xmlns="" xmlns:a16="http://schemas.microsoft.com/office/drawing/2014/main" id="{67584740-56AC-4DB2-8219-A137FF59EC7E}"/>
                  </a:ext>
                </a:extLst>
              </p:cNvPr>
              <p:cNvCxnSpPr/>
              <p:nvPr/>
            </p:nvCxnSpPr>
            <p:spPr>
              <a:xfrm flipV="1">
                <a:off x="6236058" y="2805041"/>
                <a:ext cx="0" cy="684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Ellipse 131">
                <a:extLst>
                  <a:ext uri="{FF2B5EF4-FFF2-40B4-BE49-F238E27FC236}">
                    <a16:creationId xmlns="" xmlns:a16="http://schemas.microsoft.com/office/drawing/2014/main" id="{2843A273-5632-44C2-98B6-383026FB6B6B}"/>
                  </a:ext>
                </a:extLst>
              </p:cNvPr>
              <p:cNvSpPr/>
              <p:nvPr/>
            </p:nvSpPr>
            <p:spPr>
              <a:xfrm>
                <a:off x="6182058" y="2735868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pSp>
        <p:nvGrpSpPr>
          <p:cNvPr id="112" name="Groupe 111">
            <a:extLst>
              <a:ext uri="{FF2B5EF4-FFF2-40B4-BE49-F238E27FC236}">
                <a16:creationId xmlns="" xmlns:a16="http://schemas.microsoft.com/office/drawing/2014/main" id="{1185ED54-B560-4D10-BB54-AAB8E0628343}"/>
              </a:ext>
            </a:extLst>
          </p:cNvPr>
          <p:cNvGrpSpPr/>
          <p:nvPr/>
        </p:nvGrpSpPr>
        <p:grpSpPr>
          <a:xfrm>
            <a:off x="33649" y="2730458"/>
            <a:ext cx="764528" cy="775657"/>
            <a:chOff x="33649" y="2730455"/>
            <a:chExt cx="764528" cy="775657"/>
          </a:xfrm>
        </p:grpSpPr>
        <p:cxnSp>
          <p:nvCxnSpPr>
            <p:cNvPr id="5" name="Connecteur droit 4">
              <a:extLst>
                <a:ext uri="{FF2B5EF4-FFF2-40B4-BE49-F238E27FC236}">
                  <a16:creationId xmlns="" xmlns:a16="http://schemas.microsoft.com/office/drawing/2014/main" id="{912A853D-ACD6-4B49-A2B6-A9A6C8ED7C3A}"/>
                </a:ext>
              </a:extLst>
            </p:cNvPr>
            <p:cNvCxnSpPr/>
            <p:nvPr/>
          </p:nvCxnSpPr>
          <p:spPr>
            <a:xfrm flipV="1">
              <a:off x="420624" y="3182112"/>
              <a:ext cx="0" cy="32400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66786C1B-8549-4BC5-84AA-AEA12278C06F}"/>
                </a:ext>
              </a:extLst>
            </p:cNvPr>
            <p:cNvSpPr txBox="1"/>
            <p:nvPr/>
          </p:nvSpPr>
          <p:spPr>
            <a:xfrm>
              <a:off x="33649" y="2730455"/>
              <a:ext cx="764528" cy="461665"/>
            </a:xfrm>
            <a:prstGeom prst="rect">
              <a:avLst/>
            </a:prstGeom>
            <a:solidFill>
              <a:schemeClr val="accent2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400" b="1" dirty="0"/>
                <a:t>UDNF</a:t>
              </a:r>
            </a:p>
            <a:p>
              <a:pPr algn="ctr"/>
              <a:r>
                <a:rPr lang="fr-BE" sz="1000" i="1" dirty="0"/>
                <a:t>Mars 2016</a:t>
              </a:r>
            </a:p>
          </p:txBody>
        </p:sp>
      </p:grpSp>
      <p:grpSp>
        <p:nvGrpSpPr>
          <p:cNvPr id="144" name="Groupe 123">
            <a:extLst>
              <a:ext uri="{FF2B5EF4-FFF2-40B4-BE49-F238E27FC236}">
                <a16:creationId xmlns="" xmlns:a16="http://schemas.microsoft.com/office/drawing/2014/main" id="{1A6C557F-1590-45B4-A6CC-E0F4833575C4}"/>
              </a:ext>
            </a:extLst>
          </p:cNvPr>
          <p:cNvGrpSpPr/>
          <p:nvPr/>
        </p:nvGrpSpPr>
        <p:grpSpPr>
          <a:xfrm>
            <a:off x="6509187" y="3745961"/>
            <a:ext cx="1159356" cy="1544327"/>
            <a:chOff x="3975376" y="3813356"/>
            <a:chExt cx="1159356" cy="1544327"/>
          </a:xfrm>
        </p:grpSpPr>
        <p:sp>
          <p:nvSpPr>
            <p:cNvPr id="145" name="ZoneTexte 144">
              <a:extLst>
                <a:ext uri="{FF2B5EF4-FFF2-40B4-BE49-F238E27FC236}">
                  <a16:creationId xmlns="" xmlns:a16="http://schemas.microsoft.com/office/drawing/2014/main" id="{9C21928E-099F-4740-A04F-A628ACDB0DF7}"/>
                </a:ext>
              </a:extLst>
            </p:cNvPr>
            <p:cNvSpPr txBox="1"/>
            <p:nvPr/>
          </p:nvSpPr>
          <p:spPr>
            <a:xfrm>
              <a:off x="3975376" y="4742130"/>
              <a:ext cx="115935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Conférence</a:t>
              </a:r>
            </a:p>
            <a:p>
              <a:pPr algn="ctr"/>
              <a:r>
                <a:rPr lang="fr-FR" sz="1200" b="1" dirty="0" err="1" smtClean="0">
                  <a:solidFill>
                    <a:srgbClr val="FF0000"/>
                  </a:solidFill>
                </a:rPr>
                <a:t>Nutrithérpapie</a:t>
              </a:r>
              <a:endParaRPr lang="fr-FR" sz="1200" b="1" dirty="0">
                <a:solidFill>
                  <a:srgbClr val="FF0000"/>
                </a:solidFill>
              </a:endParaRPr>
            </a:p>
            <a:p>
              <a:pPr algn="ctr"/>
              <a:r>
                <a:rPr lang="fr-BE" sz="1000" i="1" dirty="0" smtClean="0"/>
                <a:t>Jan 2019</a:t>
              </a:r>
              <a:endParaRPr lang="fr-BE" sz="1000" i="1" dirty="0"/>
            </a:p>
          </p:txBody>
        </p:sp>
        <p:grpSp>
          <p:nvGrpSpPr>
            <p:cNvPr id="146" name="Groupe 87">
              <a:extLst>
                <a:ext uri="{FF2B5EF4-FFF2-40B4-BE49-F238E27FC236}">
                  <a16:creationId xmlns="" xmlns:a16="http://schemas.microsoft.com/office/drawing/2014/main" id="{C3563E8D-512D-49CD-BF05-286F18B5CD25}"/>
                </a:ext>
              </a:extLst>
            </p:cNvPr>
            <p:cNvGrpSpPr/>
            <p:nvPr/>
          </p:nvGrpSpPr>
          <p:grpSpPr>
            <a:xfrm flipV="1">
              <a:off x="4528335" y="3813356"/>
              <a:ext cx="108000" cy="940968"/>
              <a:chOff x="266040" y="1939392"/>
              <a:chExt cx="108000" cy="940968"/>
            </a:xfrm>
          </p:grpSpPr>
          <p:cxnSp>
            <p:nvCxnSpPr>
              <p:cNvPr id="147" name="Connecteur droit 146">
                <a:extLst>
                  <a:ext uri="{FF2B5EF4-FFF2-40B4-BE49-F238E27FC236}">
                    <a16:creationId xmlns="" xmlns:a16="http://schemas.microsoft.com/office/drawing/2014/main" id="{46770102-11EA-4444-A6C1-E169F4F5400E}"/>
                  </a:ext>
                </a:extLst>
              </p:cNvPr>
              <p:cNvCxnSpPr/>
              <p:nvPr/>
            </p:nvCxnSpPr>
            <p:spPr>
              <a:xfrm flipV="1">
                <a:off x="310896" y="1980360"/>
                <a:ext cx="0" cy="90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Ellipse 147">
                <a:extLst>
                  <a:ext uri="{FF2B5EF4-FFF2-40B4-BE49-F238E27FC236}">
                    <a16:creationId xmlns="" xmlns:a16="http://schemas.microsoft.com/office/drawing/2014/main" id="{92356042-DF28-4FC4-9F86-5F20E3E6C2FD}"/>
                  </a:ext>
                </a:extLst>
              </p:cNvPr>
              <p:cNvSpPr/>
              <p:nvPr/>
            </p:nvSpPr>
            <p:spPr>
              <a:xfrm>
                <a:off x="266040" y="1939392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pSp>
        <p:nvGrpSpPr>
          <p:cNvPr id="149" name="Groupe 114">
            <a:extLst>
              <a:ext uri="{FF2B5EF4-FFF2-40B4-BE49-F238E27FC236}">
                <a16:creationId xmlns="" xmlns:a16="http://schemas.microsoft.com/office/drawing/2014/main" id="{4EDC79EC-2C2A-4A9B-B072-E8E8CAC010B8}"/>
              </a:ext>
            </a:extLst>
          </p:cNvPr>
          <p:cNvGrpSpPr/>
          <p:nvPr/>
        </p:nvGrpSpPr>
        <p:grpSpPr>
          <a:xfrm>
            <a:off x="7340928" y="3710158"/>
            <a:ext cx="1173944" cy="743781"/>
            <a:chOff x="227486" y="3814181"/>
            <a:chExt cx="1173944" cy="743781"/>
          </a:xfrm>
        </p:grpSpPr>
        <p:sp>
          <p:nvSpPr>
            <p:cNvPr id="150" name="ZoneTexte 149">
              <a:extLst>
                <a:ext uri="{FF2B5EF4-FFF2-40B4-BE49-F238E27FC236}">
                  <a16:creationId xmlns="" xmlns:a16="http://schemas.microsoft.com/office/drawing/2014/main" id="{9087F28F-125E-43F6-A641-3B60B3E55020}"/>
                </a:ext>
              </a:extLst>
            </p:cNvPr>
            <p:cNvSpPr txBox="1"/>
            <p:nvPr/>
          </p:nvSpPr>
          <p:spPr>
            <a:xfrm>
              <a:off x="227486" y="4127075"/>
              <a:ext cx="11739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dirty="0" smtClean="0"/>
                <a:t>RC Prof !!</a:t>
              </a:r>
              <a:endParaRPr lang="fr-BE" sz="1200" dirty="0"/>
            </a:p>
            <a:p>
              <a:pPr algn="ctr"/>
              <a:r>
                <a:rPr lang="fr-BE" sz="1000" i="1" dirty="0" smtClean="0"/>
                <a:t>Mars 2019</a:t>
              </a:r>
              <a:endParaRPr lang="fr-BE" sz="1000" i="1" dirty="0"/>
            </a:p>
          </p:txBody>
        </p:sp>
        <p:grpSp>
          <p:nvGrpSpPr>
            <p:cNvPr id="151" name="Groupe 13">
              <a:extLst>
                <a:ext uri="{FF2B5EF4-FFF2-40B4-BE49-F238E27FC236}">
                  <a16:creationId xmlns="" xmlns:a16="http://schemas.microsoft.com/office/drawing/2014/main" id="{40EE8D9F-1D90-4F4A-8501-B320CD31D9C8}"/>
                </a:ext>
              </a:extLst>
            </p:cNvPr>
            <p:cNvGrpSpPr/>
            <p:nvPr/>
          </p:nvGrpSpPr>
          <p:grpSpPr>
            <a:xfrm flipV="1">
              <a:off x="763107" y="3814181"/>
              <a:ext cx="108000" cy="355752"/>
              <a:chOff x="266040" y="2524608"/>
              <a:chExt cx="108000" cy="355752"/>
            </a:xfrm>
          </p:grpSpPr>
          <p:cxnSp>
            <p:nvCxnSpPr>
              <p:cNvPr id="152" name="Connecteur droit 151">
                <a:extLst>
                  <a:ext uri="{FF2B5EF4-FFF2-40B4-BE49-F238E27FC236}">
                    <a16:creationId xmlns="" xmlns:a16="http://schemas.microsoft.com/office/drawing/2014/main" id="{E7BC4FCA-C773-4C63-BE7E-D97361A660F3}"/>
                  </a:ext>
                </a:extLst>
              </p:cNvPr>
              <p:cNvCxnSpPr/>
              <p:nvPr/>
            </p:nvCxnSpPr>
            <p:spPr>
              <a:xfrm flipV="1">
                <a:off x="320040" y="2587752"/>
                <a:ext cx="0" cy="292608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Ellipse 152">
                <a:extLst>
                  <a:ext uri="{FF2B5EF4-FFF2-40B4-BE49-F238E27FC236}">
                    <a16:creationId xmlns="" xmlns:a16="http://schemas.microsoft.com/office/drawing/2014/main" id="{EEE22DAB-B217-4A0F-88F7-8EE1FDE291B7}"/>
                  </a:ext>
                </a:extLst>
              </p:cNvPr>
              <p:cNvSpPr/>
              <p:nvPr/>
            </p:nvSpPr>
            <p:spPr>
              <a:xfrm>
                <a:off x="266040" y="2524608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  <p:grpSp>
        <p:nvGrpSpPr>
          <p:cNvPr id="154" name="Groupe 123">
            <a:extLst>
              <a:ext uri="{FF2B5EF4-FFF2-40B4-BE49-F238E27FC236}">
                <a16:creationId xmlns="" xmlns:a16="http://schemas.microsoft.com/office/drawing/2014/main" id="{1A6C557F-1590-45B4-A6CC-E0F4833575C4}"/>
              </a:ext>
            </a:extLst>
          </p:cNvPr>
          <p:cNvGrpSpPr/>
          <p:nvPr/>
        </p:nvGrpSpPr>
        <p:grpSpPr>
          <a:xfrm>
            <a:off x="8208211" y="3898361"/>
            <a:ext cx="762380" cy="1698215"/>
            <a:chOff x="3975376" y="3813356"/>
            <a:chExt cx="1159356" cy="1698215"/>
          </a:xfrm>
        </p:grpSpPr>
        <p:sp>
          <p:nvSpPr>
            <p:cNvPr id="155" name="ZoneTexte 154">
              <a:extLst>
                <a:ext uri="{FF2B5EF4-FFF2-40B4-BE49-F238E27FC236}">
                  <a16:creationId xmlns="" xmlns:a16="http://schemas.microsoft.com/office/drawing/2014/main" id="{9C21928E-099F-4740-A04F-A628ACDB0DF7}"/>
                </a:ext>
              </a:extLst>
            </p:cNvPr>
            <p:cNvSpPr txBox="1"/>
            <p:nvPr/>
          </p:nvSpPr>
          <p:spPr>
            <a:xfrm>
              <a:off x="3975376" y="4742130"/>
              <a:ext cx="11593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MJC</a:t>
              </a:r>
            </a:p>
            <a:p>
              <a:pPr algn="ctr"/>
              <a:r>
                <a:rPr lang="fr-FR" sz="1200" b="1" dirty="0" smtClean="0">
                  <a:solidFill>
                    <a:srgbClr val="FF0000"/>
                  </a:solidFill>
                </a:rPr>
                <a:t>JP </a:t>
              </a:r>
              <a:r>
                <a:rPr lang="fr-FR" sz="1200" b="1" dirty="0" err="1" smtClean="0">
                  <a:solidFill>
                    <a:srgbClr val="FF0000"/>
                  </a:solidFill>
                </a:rPr>
                <a:t>Curtay</a:t>
              </a:r>
              <a:endParaRPr lang="fr-FR" sz="1200" b="1" dirty="0">
                <a:solidFill>
                  <a:srgbClr val="FF0000"/>
                </a:solidFill>
              </a:endParaRPr>
            </a:p>
            <a:p>
              <a:pPr algn="ctr"/>
              <a:r>
                <a:rPr lang="fr-BE" sz="1000" i="1" dirty="0" smtClean="0"/>
                <a:t>7 &amp; 8 Sept 2019</a:t>
              </a:r>
              <a:endParaRPr lang="fr-BE" sz="1000" i="1" dirty="0"/>
            </a:p>
          </p:txBody>
        </p:sp>
        <p:grpSp>
          <p:nvGrpSpPr>
            <p:cNvPr id="156" name="Groupe 87">
              <a:extLst>
                <a:ext uri="{FF2B5EF4-FFF2-40B4-BE49-F238E27FC236}">
                  <a16:creationId xmlns="" xmlns:a16="http://schemas.microsoft.com/office/drawing/2014/main" id="{C3563E8D-512D-49CD-BF05-286F18B5CD25}"/>
                </a:ext>
              </a:extLst>
            </p:cNvPr>
            <p:cNvGrpSpPr/>
            <p:nvPr/>
          </p:nvGrpSpPr>
          <p:grpSpPr>
            <a:xfrm flipV="1">
              <a:off x="4528335" y="3813356"/>
              <a:ext cx="108000" cy="940968"/>
              <a:chOff x="266040" y="1939392"/>
              <a:chExt cx="108000" cy="940968"/>
            </a:xfrm>
          </p:grpSpPr>
          <p:cxnSp>
            <p:nvCxnSpPr>
              <p:cNvPr id="157" name="Connecteur droit 156">
                <a:extLst>
                  <a:ext uri="{FF2B5EF4-FFF2-40B4-BE49-F238E27FC236}">
                    <a16:creationId xmlns="" xmlns:a16="http://schemas.microsoft.com/office/drawing/2014/main" id="{46770102-11EA-4444-A6C1-E169F4F5400E}"/>
                  </a:ext>
                </a:extLst>
              </p:cNvPr>
              <p:cNvCxnSpPr/>
              <p:nvPr/>
            </p:nvCxnSpPr>
            <p:spPr>
              <a:xfrm flipV="1">
                <a:off x="310896" y="1980360"/>
                <a:ext cx="0" cy="90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Ellipse 157">
                <a:extLst>
                  <a:ext uri="{FF2B5EF4-FFF2-40B4-BE49-F238E27FC236}">
                    <a16:creationId xmlns="" xmlns:a16="http://schemas.microsoft.com/office/drawing/2014/main" id="{92356042-DF28-4FC4-9F86-5F20E3E6C2FD}"/>
                  </a:ext>
                </a:extLst>
              </p:cNvPr>
              <p:cNvSpPr/>
              <p:nvPr/>
            </p:nvSpPr>
            <p:spPr>
              <a:xfrm>
                <a:off x="266040" y="1939392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076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C4BA78-CB20-4755-95F3-F85FA004F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Résultat du « Brainstorming 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3BEEC0-E571-469A-BBAC-D3D00E99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30" y="4684378"/>
            <a:ext cx="2681401" cy="755156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fr-BE" dirty="0"/>
              <a:t>Voir fichier Excel « Workshop Déc 2018 » reprenant toutes les idées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42D176F-77D2-42DE-AF07-A01136C91FEA}"/>
              </a:ext>
            </a:extLst>
          </p:cNvPr>
          <p:cNvGrpSpPr/>
          <p:nvPr/>
        </p:nvGrpSpPr>
        <p:grpSpPr>
          <a:xfrm>
            <a:off x="915352" y="1861263"/>
            <a:ext cx="2588165" cy="2588165"/>
            <a:chOff x="680891" y="2042406"/>
            <a:chExt cx="2588165" cy="2588165"/>
          </a:xfrm>
        </p:grpSpPr>
        <p:sp>
          <p:nvSpPr>
            <p:cNvPr id="9" name="Teardrop 8">
              <a:extLst>
                <a:ext uri="{FF2B5EF4-FFF2-40B4-BE49-F238E27FC236}">
                  <a16:creationId xmlns="" xmlns:a16="http://schemas.microsoft.com/office/drawing/2014/main" id="{8E4F8793-F9ED-4E08-8B92-237031027EB4}"/>
                </a:ext>
              </a:extLst>
            </p:cNvPr>
            <p:cNvSpPr/>
            <p:nvPr/>
          </p:nvSpPr>
          <p:spPr>
            <a:xfrm rot="2700000">
              <a:off x="680891" y="2042406"/>
              <a:ext cx="2588165" cy="2588165"/>
            </a:xfrm>
            <a:prstGeom prst="teardrop">
              <a:avLst>
                <a:gd name="adj" fmla="val 100000"/>
              </a:avLst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BE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8DC9531E-8DC9-461D-9BC6-67B60BAADBE3}"/>
                </a:ext>
              </a:extLst>
            </p:cNvPr>
            <p:cNvSpPr/>
            <p:nvPr/>
          </p:nvSpPr>
          <p:spPr>
            <a:xfrm>
              <a:off x="763909" y="2125781"/>
              <a:ext cx="2422128" cy="2421870"/>
            </a:xfrm>
            <a:custGeom>
              <a:avLst/>
              <a:gdLst>
                <a:gd name="connsiteX0" fmla="*/ 0 w 2422128"/>
                <a:gd name="connsiteY0" fmla="*/ 1210935 h 2421870"/>
                <a:gd name="connsiteX1" fmla="*/ 1211064 w 2422128"/>
                <a:gd name="connsiteY1" fmla="*/ 0 h 2421870"/>
                <a:gd name="connsiteX2" fmla="*/ 2422128 w 2422128"/>
                <a:gd name="connsiteY2" fmla="*/ 1210935 h 2421870"/>
                <a:gd name="connsiteX3" fmla="*/ 1211064 w 2422128"/>
                <a:gd name="connsiteY3" fmla="*/ 2421870 h 2421870"/>
                <a:gd name="connsiteX4" fmla="*/ 0 w 2422128"/>
                <a:gd name="connsiteY4" fmla="*/ 1210935 h 242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28" h="2421870">
                  <a:moveTo>
                    <a:pt x="0" y="1210935"/>
                  </a:moveTo>
                  <a:cubicBezTo>
                    <a:pt x="0" y="542154"/>
                    <a:pt x="542212" y="0"/>
                    <a:pt x="1211064" y="0"/>
                  </a:cubicBezTo>
                  <a:cubicBezTo>
                    <a:pt x="1879916" y="0"/>
                    <a:pt x="2422128" y="542154"/>
                    <a:pt x="2422128" y="1210935"/>
                  </a:cubicBezTo>
                  <a:cubicBezTo>
                    <a:pt x="2422128" y="1879716"/>
                    <a:pt x="1879916" y="2421870"/>
                    <a:pt x="1211064" y="2421870"/>
                  </a:cubicBezTo>
                  <a:cubicBezTo>
                    <a:pt x="542212" y="2421870"/>
                    <a:pt x="0" y="1879716"/>
                    <a:pt x="0" y="1210935"/>
                  </a:cubicBezTo>
                  <a:close/>
                </a:path>
              </a:pathLst>
            </a:custGeom>
            <a:solidFill>
              <a:srgbClr val="FFFFFF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2300" tIns="412086" rIns="412299" bIns="412087" numCol="1" spcCol="1270" anchor="ctr" anchorCtr="0">
              <a:noAutofit/>
            </a:bodyPr>
            <a:lstStyle/>
            <a:p>
              <a:pPr marL="0" lvl="0" indent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200" kern="12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6B84230-EFC4-4251-84B0-8FB9659B490E}"/>
              </a:ext>
            </a:extLst>
          </p:cNvPr>
          <p:cNvSpPr txBox="1"/>
          <p:nvPr/>
        </p:nvSpPr>
        <p:spPr>
          <a:xfrm>
            <a:off x="998371" y="2412543"/>
            <a:ext cx="2330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4800" b="1" dirty="0">
                <a:solidFill>
                  <a:schemeClr val="tx1">
                    <a:lumMod val="50000"/>
                  </a:schemeClr>
                </a:solidFill>
              </a:rPr>
              <a:t>168</a:t>
            </a:r>
          </a:p>
          <a:p>
            <a:pPr algn="ctr">
              <a:buClr>
                <a:schemeClr val="tx1"/>
              </a:buClr>
            </a:pPr>
            <a:r>
              <a:rPr lang="fr-BE" sz="4800" b="1" dirty="0">
                <a:solidFill>
                  <a:schemeClr val="tx1">
                    <a:lumMod val="50000"/>
                  </a:schemeClr>
                </a:solidFill>
              </a:rPr>
              <a:t>idées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E3C5121-2972-4F3A-ADBE-B4E2C5963AB0}"/>
              </a:ext>
            </a:extLst>
          </p:cNvPr>
          <p:cNvSpPr txBox="1"/>
          <p:nvPr/>
        </p:nvSpPr>
        <p:spPr>
          <a:xfrm>
            <a:off x="1279731" y="1410334"/>
            <a:ext cx="176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Brainstorming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EB315BA-061A-4800-8782-9085350E5A00}"/>
              </a:ext>
            </a:extLst>
          </p:cNvPr>
          <p:cNvSpPr txBox="1"/>
          <p:nvPr/>
        </p:nvSpPr>
        <p:spPr>
          <a:xfrm rot="16200000">
            <a:off x="-772013" y="2893731"/>
            <a:ext cx="237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WORKSHOP</a:t>
            </a:r>
            <a:endParaRPr lang="fr-BE" sz="2800" b="1" dirty="0" err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DB4C0F7-2006-425B-B578-FAB257E86A0B}"/>
              </a:ext>
            </a:extLst>
          </p:cNvPr>
          <p:cNvSpPr txBox="1"/>
          <p:nvPr/>
        </p:nvSpPr>
        <p:spPr>
          <a:xfrm>
            <a:off x="4358424" y="2427931"/>
            <a:ext cx="370332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accent2">
                    <a:lumMod val="75000"/>
                  </a:schemeClr>
                </a:solidFill>
              </a:rPr>
              <a:t>Nouvelles commissions </a:t>
            </a:r>
            <a:r>
              <a:rPr lang="fr-BE" dirty="0"/>
              <a:t> </a:t>
            </a:r>
          </a:p>
          <a:p>
            <a:pPr marL="265113"/>
            <a:r>
              <a:rPr lang="fr-BE" dirty="0"/>
              <a:t>voir fichier Excel « Commissions » reprenant les commissions 2018 et 2019 et slides suivantes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accent2">
                    <a:lumMod val="75000"/>
                  </a:schemeClr>
                </a:solidFill>
              </a:rPr>
              <a:t>Actions</a:t>
            </a:r>
            <a:r>
              <a:rPr lang="fr-BE" dirty="0"/>
              <a:t> – Voir slide suivante</a:t>
            </a:r>
          </a:p>
        </p:txBody>
      </p:sp>
      <p:sp>
        <p:nvSpPr>
          <p:cNvPr id="20" name="Flowchart: Card 19">
            <a:extLst>
              <a:ext uri="{FF2B5EF4-FFF2-40B4-BE49-F238E27FC236}">
                <a16:creationId xmlns="" xmlns:a16="http://schemas.microsoft.com/office/drawing/2014/main" id="{05D2DA5C-FA8C-4DA1-BE8C-33AF66F2A530}"/>
              </a:ext>
            </a:extLst>
          </p:cNvPr>
          <p:cNvSpPr/>
          <p:nvPr/>
        </p:nvSpPr>
        <p:spPr>
          <a:xfrm>
            <a:off x="4262600" y="1818401"/>
            <a:ext cx="4113304" cy="2625585"/>
          </a:xfrm>
          <a:prstGeom prst="flowChartPunchedCard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2272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F89D6048-EA74-4B3D-86B3-EA275F2BD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01719"/>
              </p:ext>
            </p:extLst>
          </p:nvPr>
        </p:nvGraphicFramePr>
        <p:xfrm>
          <a:off x="587447" y="1746866"/>
          <a:ext cx="8170608" cy="39128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0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7288">
                  <a:extLst>
                    <a:ext uri="{9D8B030D-6E8A-4147-A177-3AD203B41FA5}">
                      <a16:colId xmlns="" xmlns:a16="http://schemas.microsoft.com/office/drawing/2014/main" val="558421405"/>
                    </a:ext>
                  </a:extLst>
                </a:gridCol>
                <a:gridCol w="2011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0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#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Actions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Qui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noProof="0" dirty="0"/>
                        <a:t>Commentaires</a:t>
                      </a:r>
                    </a:p>
                  </a:txBody>
                  <a:tcPr marL="121920" marR="121920" marT="60960" marB="6096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/>
                        <a:t>1</a:t>
                      </a:r>
                      <a:endParaRPr lang="fr-BE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Conférence Nutrithérapie</a:t>
                      </a:r>
                      <a:r>
                        <a:rPr lang="fr-BE" sz="1400" b="1" baseline="0" dirty="0" smtClean="0"/>
                        <a:t> et prévention Santé + vidéos explications</a:t>
                      </a:r>
                      <a:endParaRPr lang="fr-BE" sz="14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Patricia Bourguignon Pierre VVD</a:t>
                      </a:r>
                      <a:endParaRPr lang="fr-BE" sz="1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BE" sz="1400" b="1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3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/>
                        <a:t>2</a:t>
                      </a:r>
                      <a:endParaRPr lang="fr-BE" sz="1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1" dirty="0" smtClean="0"/>
                        <a:t>Contrat RC professionnelle pour les membres de l’UDNF</a:t>
                      </a:r>
                      <a:endParaRPr lang="fr-BE" sz="14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Isabelle Rome </a:t>
                      </a:r>
                    </a:p>
                    <a:p>
                      <a:r>
                        <a:rPr lang="fr-BE" sz="1400" dirty="0" smtClean="0"/>
                        <a:t>Pierre </a:t>
                      </a:r>
                      <a:r>
                        <a:rPr lang="fr-BE" sz="1400" dirty="0"/>
                        <a:t>VVD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1" dirty="0"/>
                        <a:t>Nouveau </a:t>
                      </a:r>
                      <a:r>
                        <a:rPr lang="fr-BE" sz="1400" b="1" dirty="0" err="1"/>
                        <a:t>Layout</a:t>
                      </a:r>
                      <a:r>
                        <a:rPr lang="fr-BE" sz="1400" b="1" dirty="0"/>
                        <a:t> 2019 des commissions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/>
                        <a:t>Patricia Bourguignon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fr-BE" sz="14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400" b="1" dirty="0"/>
                        <a:t>Liste des ateliers culinaires par les membres sur le site UDNF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/>
                        <a:t>Pierre VVD / Isabelle 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40834841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D80651-1EE6-4596-AC6C-2BF6C98E488F}"/>
              </a:ext>
            </a:extLst>
          </p:cNvPr>
          <p:cNvSpPr txBox="1"/>
          <p:nvPr/>
        </p:nvSpPr>
        <p:spPr>
          <a:xfrm>
            <a:off x="537348" y="350767"/>
            <a:ext cx="6264937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000" dirty="0" err="1">
                <a:solidFill>
                  <a:schemeClr val="accent6"/>
                </a:solidFill>
              </a:rPr>
              <a:t>Synthèse</a:t>
            </a:r>
            <a:r>
              <a:rPr lang="en-US" sz="3000" dirty="0">
                <a:solidFill>
                  <a:schemeClr val="accent6"/>
                </a:solidFill>
              </a:rPr>
              <a:t> </a:t>
            </a:r>
            <a:r>
              <a:rPr lang="en-US" sz="3000" dirty="0" smtClean="0">
                <a:solidFill>
                  <a:schemeClr val="accent6"/>
                </a:solidFill>
              </a:rPr>
              <a:t>Actions </a:t>
            </a:r>
            <a:r>
              <a:rPr lang="en-US" sz="3000" dirty="0" err="1" smtClean="0">
                <a:solidFill>
                  <a:schemeClr val="accent6"/>
                </a:solidFill>
              </a:rPr>
              <a:t>réalisées</a:t>
            </a:r>
            <a:endParaRPr lang="fr-BE" sz="3000" dirty="0" err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01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D80651-1EE6-4596-AC6C-2BF6C98E488F}"/>
              </a:ext>
            </a:extLst>
          </p:cNvPr>
          <p:cNvSpPr txBox="1"/>
          <p:nvPr/>
        </p:nvSpPr>
        <p:spPr>
          <a:xfrm>
            <a:off x="537348" y="350767"/>
            <a:ext cx="803572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000" dirty="0" err="1" smtClean="0">
                <a:solidFill>
                  <a:schemeClr val="accent6"/>
                </a:solidFill>
              </a:rPr>
              <a:t>Conférence</a:t>
            </a:r>
            <a:r>
              <a:rPr lang="en-US" sz="3000" dirty="0" smtClean="0">
                <a:solidFill>
                  <a:schemeClr val="accent6"/>
                </a:solidFill>
              </a:rPr>
              <a:t> – </a:t>
            </a:r>
            <a:r>
              <a:rPr lang="en-US" sz="3000" dirty="0" err="1" smtClean="0">
                <a:solidFill>
                  <a:schemeClr val="accent6"/>
                </a:solidFill>
              </a:rPr>
              <a:t>Nutrithérapie</a:t>
            </a:r>
            <a:r>
              <a:rPr lang="en-US" sz="3000" dirty="0" smtClean="0">
                <a:solidFill>
                  <a:schemeClr val="accent6"/>
                </a:solidFill>
              </a:rPr>
              <a:t> et </a:t>
            </a:r>
            <a:r>
              <a:rPr lang="en-US" sz="3000" dirty="0" err="1" smtClean="0">
                <a:solidFill>
                  <a:schemeClr val="accent6"/>
                </a:solidFill>
              </a:rPr>
              <a:t>prévention</a:t>
            </a:r>
            <a:r>
              <a:rPr lang="en-US" sz="3000" dirty="0" smtClean="0">
                <a:solidFill>
                  <a:schemeClr val="accent6"/>
                </a:solidFill>
              </a:rPr>
              <a:t> santé</a:t>
            </a:r>
            <a:endParaRPr lang="fr-BE" sz="3000" dirty="0" err="1">
              <a:solidFill>
                <a:schemeClr val="accent6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651" y="1020319"/>
            <a:ext cx="3589364" cy="29238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33" y="1050695"/>
            <a:ext cx="4519856" cy="3076623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="" xmlns:a16="http://schemas.microsoft.com/office/drawing/2014/main" id="{FDB4C0F7-2006-425B-B578-FAB257E86A0B}"/>
              </a:ext>
            </a:extLst>
          </p:cNvPr>
          <p:cNvSpPr txBox="1"/>
          <p:nvPr/>
        </p:nvSpPr>
        <p:spPr>
          <a:xfrm>
            <a:off x="5274351" y="4100839"/>
            <a:ext cx="3703320" cy="266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Version 1.0</a:t>
            </a:r>
            <a:endParaRPr lang="fr-BE" dirty="0"/>
          </a:p>
          <a:p>
            <a:pPr marL="265113"/>
            <a:r>
              <a:rPr lang="fr-BE" dirty="0" smtClean="0"/>
              <a:t>165 slides répartis en 2 parties</a:t>
            </a:r>
          </a:p>
          <a:p>
            <a:pPr marL="550863" indent="-285750">
              <a:buFont typeface="Wingdings" charset="2"/>
              <a:buChar char="²"/>
            </a:pPr>
            <a:r>
              <a:rPr lang="fr-BE" dirty="0" smtClean="0"/>
              <a:t>Nutrition et santé un constat alarmant</a:t>
            </a:r>
          </a:p>
          <a:p>
            <a:pPr marL="550863" indent="-285750">
              <a:buFont typeface="Wingdings" charset="2"/>
              <a:buChar char="²"/>
            </a:pPr>
            <a:r>
              <a:rPr lang="fr-BE" dirty="0" smtClean="0"/>
              <a:t>10 conseils pour une santé optimale</a:t>
            </a:r>
          </a:p>
          <a:p>
            <a:pPr marL="265113"/>
            <a:endParaRPr lang="fr-B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Vidéos explicatives</a:t>
            </a:r>
            <a:r>
              <a:rPr lang="fr-BE" dirty="0" smtClean="0"/>
              <a:t> </a:t>
            </a:r>
            <a:r>
              <a:rPr lang="fr-BE" dirty="0"/>
              <a:t>– </a:t>
            </a:r>
            <a:r>
              <a:rPr lang="fr-BE" dirty="0" smtClean="0"/>
              <a:t>Que dire sur les slides…?</a:t>
            </a:r>
            <a:endParaRPr lang="fr-BE" dirty="0"/>
          </a:p>
        </p:txBody>
      </p:sp>
      <p:sp>
        <p:nvSpPr>
          <p:cNvPr id="34" name="Content Placeholder 5">
            <a:extLst>
              <a:ext uri="{FF2B5EF4-FFF2-40B4-BE49-F238E27FC236}">
                <a16:creationId xmlns="" xmlns:a16="http://schemas.microsoft.com/office/drawing/2014/main" id="{E1A9C789-50B6-49FB-BFB8-B5A4820453EA}"/>
              </a:ext>
            </a:extLst>
          </p:cNvPr>
          <p:cNvSpPr txBox="1">
            <a:spLocks/>
          </p:cNvSpPr>
          <p:nvPr/>
        </p:nvSpPr>
        <p:spPr>
          <a:xfrm>
            <a:off x="256459" y="4078475"/>
            <a:ext cx="4442244" cy="2779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DEAE00"/>
              </a:buClr>
              <a:defRPr/>
            </a:pPr>
            <a:r>
              <a:rPr kumimoji="0" lang="fr-BE" sz="1200" b="0" i="0" u="none" strike="noStrike" kern="1200" cap="none" spc="0" normalizeH="0" baseline="0" noProof="0" dirty="0">
                <a:ln>
                  <a:noFill/>
                </a:ln>
                <a:solidFill>
                  <a:srgbClr val="24213E"/>
                </a:solidFill>
                <a:effectLst/>
                <a:uLnTx/>
                <a:uFillTx/>
              </a:rPr>
              <a:t>Conseil n°1: </a:t>
            </a:r>
            <a:r>
              <a:rPr lang="fr-BE" sz="1200" dirty="0"/>
              <a:t>Repas « complet » à tous les repas !</a:t>
            </a: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24213E"/>
              </a:solidFill>
              <a:effectLst/>
              <a:uLnTx/>
              <a:uFillTx/>
            </a:endParaRPr>
          </a:p>
          <a:p>
            <a:pPr lvl="0">
              <a:buClr>
                <a:srgbClr val="DEAE00"/>
              </a:buClr>
              <a:defRPr/>
            </a:pPr>
            <a:r>
              <a:rPr lang="fr-BE" sz="1200" dirty="0">
                <a:solidFill>
                  <a:srgbClr val="24213E"/>
                </a:solidFill>
              </a:rPr>
              <a:t>Conseil n°2: </a:t>
            </a:r>
            <a:r>
              <a:rPr lang="fr-BE" sz="1200" dirty="0"/>
              <a:t>Faim ou Envie de manger ?</a:t>
            </a: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24213E"/>
              </a:solidFill>
              <a:effectLst/>
              <a:uLnTx/>
              <a:uFillTx/>
            </a:endParaRPr>
          </a:p>
          <a:p>
            <a:pPr lvl="0">
              <a:buClr>
                <a:srgbClr val="DEAE00"/>
              </a:buClr>
              <a:defRPr/>
            </a:pPr>
            <a:r>
              <a:rPr lang="fr-BE" sz="1200" dirty="0">
                <a:solidFill>
                  <a:srgbClr val="24213E"/>
                </a:solidFill>
              </a:rPr>
              <a:t>Conseil n°3: </a:t>
            </a:r>
            <a:r>
              <a:rPr lang="fr-BE" sz="1200" dirty="0"/>
              <a:t>Une bonne </a:t>
            </a:r>
            <a:r>
              <a:rPr lang="fr-BE" sz="1200" dirty="0" smtClean="0"/>
              <a:t>digestion/Intestin </a:t>
            </a:r>
            <a:r>
              <a:rPr lang="fr-BE" sz="1200" dirty="0"/>
              <a:t>en bonne santé</a:t>
            </a: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24213E"/>
              </a:solidFill>
              <a:effectLst/>
              <a:uLnTx/>
              <a:uFillTx/>
            </a:endParaRPr>
          </a:p>
          <a:p>
            <a:pPr lvl="0">
              <a:buClr>
                <a:srgbClr val="DEAE00"/>
              </a:buClr>
              <a:defRPr/>
            </a:pPr>
            <a:r>
              <a:rPr lang="fr-BE" sz="1200" dirty="0">
                <a:solidFill>
                  <a:srgbClr val="24213E"/>
                </a:solidFill>
              </a:rPr>
              <a:t>Conseil n°4: </a:t>
            </a:r>
            <a:r>
              <a:rPr lang="en-US" sz="1200" dirty="0" err="1">
                <a:sym typeface="Wingdings" panose="05000000000000000000" pitchFamily="2" charset="2"/>
              </a:rPr>
              <a:t>Boostez</a:t>
            </a:r>
            <a:r>
              <a:rPr lang="en-US" sz="1200" dirty="0">
                <a:sym typeface="Wingdings" panose="05000000000000000000" pitchFamily="2" charset="2"/>
              </a:rPr>
              <a:t> la </a:t>
            </a:r>
            <a:r>
              <a:rPr lang="en-US" sz="1200" dirty="0" err="1">
                <a:sym typeface="Wingdings" panose="05000000000000000000" pitchFamily="2" charset="2"/>
              </a:rPr>
              <a:t>journée</a:t>
            </a:r>
            <a:r>
              <a:rPr lang="en-US" sz="1200" dirty="0">
                <a:sym typeface="Wingdings" panose="05000000000000000000" pitchFamily="2" charset="2"/>
              </a:rPr>
              <a:t> avec un petit-</a:t>
            </a:r>
            <a:r>
              <a:rPr lang="en-US" sz="1200" dirty="0" err="1" smtClean="0">
                <a:sym typeface="Wingdings" panose="05000000000000000000" pitchFamily="2" charset="2"/>
              </a:rPr>
              <a:t>déj</a:t>
            </a:r>
            <a:r>
              <a:rPr lang="en-US" sz="1200" dirty="0" smtClean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protéiné</a:t>
            </a:r>
            <a:endParaRPr lang="fr-BE" sz="1200" dirty="0">
              <a:solidFill>
                <a:srgbClr val="24213E"/>
              </a:solidFill>
            </a:endParaRPr>
          </a:p>
          <a:p>
            <a:pPr lvl="0">
              <a:buClr>
                <a:srgbClr val="DEAE00"/>
              </a:buClr>
              <a:defRPr/>
            </a:pPr>
            <a:r>
              <a:rPr lang="fr-BE" sz="1200" dirty="0">
                <a:solidFill>
                  <a:srgbClr val="24213E"/>
                </a:solidFill>
              </a:rPr>
              <a:t>Conseil n°5: </a:t>
            </a:r>
            <a:r>
              <a:rPr lang="en-US" sz="1200" dirty="0">
                <a:sym typeface="Wingdings" panose="05000000000000000000" pitchFamily="2" charset="2"/>
              </a:rPr>
              <a:t>Plus de </a:t>
            </a:r>
            <a:r>
              <a:rPr lang="en-US" sz="1200" dirty="0" err="1">
                <a:sym typeface="Wingdings" panose="05000000000000000000" pitchFamily="2" charset="2"/>
              </a:rPr>
              <a:t>légumes</a:t>
            </a:r>
            <a:r>
              <a:rPr lang="en-US" sz="1200" dirty="0">
                <a:sym typeface="Wingdings" panose="05000000000000000000" pitchFamily="2" charset="2"/>
              </a:rPr>
              <a:t> !!!</a:t>
            </a:r>
            <a:endParaRPr lang="fr-BE" sz="1200" dirty="0">
              <a:solidFill>
                <a:srgbClr val="24213E"/>
              </a:solidFill>
            </a:endParaRPr>
          </a:p>
          <a:p>
            <a:pPr lvl="0">
              <a:buClr>
                <a:srgbClr val="DEAE00"/>
              </a:buClr>
              <a:defRPr/>
            </a:pPr>
            <a:r>
              <a:rPr lang="fr-BE" sz="1200" dirty="0">
                <a:solidFill>
                  <a:srgbClr val="24213E"/>
                </a:solidFill>
              </a:rPr>
              <a:t>Conseil n°6: </a:t>
            </a:r>
            <a:r>
              <a:rPr lang="en-US" sz="1200" dirty="0" err="1">
                <a:sym typeface="Wingdings" panose="05000000000000000000" pitchFamily="2" charset="2"/>
              </a:rPr>
              <a:t>Mangez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comme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si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vous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étiez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diabétique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endParaRPr lang="fr-BE" sz="1200" dirty="0">
              <a:solidFill>
                <a:srgbClr val="24213E"/>
              </a:solidFill>
            </a:endParaRPr>
          </a:p>
          <a:p>
            <a:pPr lvl="0">
              <a:buClr>
                <a:srgbClr val="DEAE00"/>
              </a:buClr>
              <a:defRPr/>
            </a:pPr>
            <a:r>
              <a:rPr lang="fr-BE" sz="1200" dirty="0">
                <a:solidFill>
                  <a:srgbClr val="24213E"/>
                </a:solidFill>
              </a:rPr>
              <a:t>Conseil n°7: </a:t>
            </a:r>
            <a:r>
              <a:rPr lang="en-US" sz="1200" dirty="0" err="1">
                <a:sym typeface="Wingdings" panose="05000000000000000000" pitchFamily="2" charset="2"/>
              </a:rPr>
              <a:t>Favorisez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l’alimentation</a:t>
            </a:r>
            <a:r>
              <a:rPr lang="en-US" sz="1200" dirty="0">
                <a:sym typeface="Wingdings" panose="05000000000000000000" pitchFamily="2" charset="2"/>
              </a:rPr>
              <a:t> anti-</a:t>
            </a:r>
            <a:r>
              <a:rPr lang="en-US" sz="1200" dirty="0" err="1">
                <a:sym typeface="Wingdings" panose="05000000000000000000" pitchFamily="2" charset="2"/>
              </a:rPr>
              <a:t>inflammatoire</a:t>
            </a:r>
            <a:endParaRPr lang="fr-BE" sz="1200" dirty="0">
              <a:solidFill>
                <a:srgbClr val="24213E"/>
              </a:solidFill>
            </a:endParaRPr>
          </a:p>
          <a:p>
            <a:pPr lvl="0">
              <a:buClr>
                <a:srgbClr val="DEAE00"/>
              </a:buClr>
              <a:defRPr/>
            </a:pPr>
            <a:r>
              <a:rPr lang="fr-BE" sz="1200" dirty="0">
                <a:solidFill>
                  <a:srgbClr val="24213E"/>
                </a:solidFill>
              </a:rPr>
              <a:t>Conseil n°8: Gérez le stress</a:t>
            </a:r>
          </a:p>
          <a:p>
            <a:pPr lvl="0">
              <a:buClr>
                <a:srgbClr val="DEAE00"/>
              </a:buClr>
              <a:defRPr/>
            </a:pPr>
            <a:r>
              <a:rPr lang="fr-BE" sz="1200" dirty="0">
                <a:solidFill>
                  <a:srgbClr val="24213E"/>
                </a:solidFill>
              </a:rPr>
              <a:t>Conseil n°9: Optez pour une a</a:t>
            </a:r>
            <a:r>
              <a:rPr lang="en-US" sz="1200" dirty="0" err="1">
                <a:sym typeface="Wingdings" panose="05000000000000000000" pitchFamily="2" charset="2"/>
              </a:rPr>
              <a:t>limentation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 err="1">
                <a:sym typeface="Wingdings" panose="05000000000000000000" pitchFamily="2" charset="2"/>
              </a:rPr>
              <a:t>hypotoxique</a:t>
            </a:r>
            <a:endParaRPr lang="fr-BE" sz="1200" dirty="0">
              <a:solidFill>
                <a:srgbClr val="24213E"/>
              </a:solidFill>
            </a:endParaRPr>
          </a:p>
          <a:p>
            <a:pPr lvl="0">
              <a:buClr>
                <a:srgbClr val="DEAE00"/>
              </a:buClr>
              <a:defRPr/>
            </a:pPr>
            <a:r>
              <a:rPr lang="fr-BE" sz="1200" dirty="0">
                <a:solidFill>
                  <a:srgbClr val="24213E"/>
                </a:solidFill>
              </a:rPr>
              <a:t>Conseil n°10: </a:t>
            </a:r>
            <a:r>
              <a:rPr lang="en-US" sz="1200" u="sng" dirty="0" err="1">
                <a:sym typeface="Wingdings" panose="05000000000000000000" pitchFamily="2" charset="2"/>
              </a:rPr>
              <a:t>Activités</a:t>
            </a:r>
            <a:r>
              <a:rPr lang="en-US" sz="1200" dirty="0">
                <a:sym typeface="Wingdings" panose="05000000000000000000" pitchFamily="2" charset="2"/>
              </a:rPr>
              <a:t> physiques </a:t>
            </a:r>
            <a:r>
              <a:rPr lang="en-US" sz="1200" dirty="0" err="1">
                <a:sym typeface="Wingdings" panose="05000000000000000000" pitchFamily="2" charset="2"/>
              </a:rPr>
              <a:t>tous</a:t>
            </a:r>
            <a:r>
              <a:rPr lang="en-US" sz="1200" dirty="0">
                <a:sym typeface="Wingdings" panose="05000000000000000000" pitchFamily="2" charset="2"/>
              </a:rPr>
              <a:t> les </a:t>
            </a:r>
            <a:r>
              <a:rPr lang="en-US" sz="1200" dirty="0" err="1">
                <a:sym typeface="Wingdings" panose="05000000000000000000" pitchFamily="2" charset="2"/>
              </a:rPr>
              <a:t>jours</a:t>
            </a:r>
            <a:r>
              <a:rPr lang="en-US" sz="1200" dirty="0">
                <a:sym typeface="Wingdings" panose="05000000000000000000" pitchFamily="2" charset="2"/>
              </a:rPr>
              <a:t>!</a:t>
            </a:r>
            <a:endParaRPr kumimoji="0" lang="fr-BE" sz="1200" b="0" i="0" u="none" strike="noStrike" kern="1200" cap="none" spc="0" normalizeH="0" baseline="0" noProof="0" dirty="0">
              <a:ln>
                <a:noFill/>
              </a:ln>
              <a:solidFill>
                <a:srgbClr val="24213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024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D80651-1EE6-4596-AC6C-2BF6C98E488F}"/>
              </a:ext>
            </a:extLst>
          </p:cNvPr>
          <p:cNvSpPr txBox="1"/>
          <p:nvPr/>
        </p:nvSpPr>
        <p:spPr>
          <a:xfrm>
            <a:off x="537348" y="265291"/>
            <a:ext cx="803572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000" dirty="0" err="1" smtClean="0">
                <a:solidFill>
                  <a:schemeClr val="accent6"/>
                </a:solidFill>
              </a:rPr>
              <a:t>Conférence</a:t>
            </a:r>
            <a:r>
              <a:rPr lang="en-US" sz="3000" dirty="0" smtClean="0">
                <a:solidFill>
                  <a:schemeClr val="accent6"/>
                </a:solidFill>
              </a:rPr>
              <a:t> – </a:t>
            </a:r>
            <a:r>
              <a:rPr lang="en-US" sz="3000" dirty="0" err="1" smtClean="0">
                <a:solidFill>
                  <a:schemeClr val="accent6"/>
                </a:solidFill>
              </a:rPr>
              <a:t>Nutrithérapie</a:t>
            </a:r>
            <a:r>
              <a:rPr lang="en-US" sz="3000" dirty="0" smtClean="0">
                <a:solidFill>
                  <a:schemeClr val="accent6"/>
                </a:solidFill>
              </a:rPr>
              <a:t> et </a:t>
            </a:r>
            <a:r>
              <a:rPr lang="en-US" sz="3000" dirty="0" err="1" smtClean="0">
                <a:solidFill>
                  <a:schemeClr val="accent6"/>
                </a:solidFill>
              </a:rPr>
              <a:t>prévention</a:t>
            </a:r>
            <a:r>
              <a:rPr lang="en-US" sz="3000" dirty="0" smtClean="0">
                <a:solidFill>
                  <a:schemeClr val="accent6"/>
                </a:solidFill>
              </a:rPr>
              <a:t> santé</a:t>
            </a:r>
            <a:endParaRPr lang="fr-BE" sz="3000" dirty="0" err="1">
              <a:solidFill>
                <a:schemeClr val="accent6"/>
              </a:solidFill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="" xmlns:a16="http://schemas.microsoft.com/office/drawing/2014/main" id="{FDB4C0F7-2006-425B-B578-FAB257E86A0B}"/>
              </a:ext>
            </a:extLst>
          </p:cNvPr>
          <p:cNvSpPr txBox="1"/>
          <p:nvPr/>
        </p:nvSpPr>
        <p:spPr>
          <a:xfrm>
            <a:off x="340561" y="765067"/>
            <a:ext cx="3120929" cy="6093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Triangle vs pyramide ?</a:t>
            </a:r>
            <a:endParaRPr lang="fr-BE" dirty="0" smtClean="0"/>
          </a:p>
          <a:p>
            <a:pPr marL="550863" indent="-285750">
              <a:buFont typeface="Wingdings" charset="2"/>
              <a:buChar char="²"/>
            </a:pPr>
            <a:r>
              <a:rPr lang="fr-BE" dirty="0" smtClean="0"/>
              <a:t>Originalité de la présentation</a:t>
            </a:r>
          </a:p>
          <a:p>
            <a:pPr marL="550863" indent="-285750">
              <a:buFont typeface="Wingdings" charset="2"/>
              <a:buChar char="²"/>
            </a:pPr>
            <a:r>
              <a:rPr lang="fr-BE" dirty="0" smtClean="0"/>
              <a:t>Echelle de valeur, en haut ce qui est plus positif++</a:t>
            </a:r>
          </a:p>
          <a:p>
            <a:pPr marL="550863" indent="-285750">
              <a:buFont typeface="Wingdings" charset="2"/>
              <a:buChar char="²"/>
            </a:pPr>
            <a:r>
              <a:rPr lang="fr-BE" dirty="0" smtClean="0"/>
              <a:t>Ce sont les proportions qui comptent</a:t>
            </a:r>
          </a:p>
          <a:p>
            <a:pPr marL="550863" indent="-285750">
              <a:buFont typeface="Wingdings" charset="2"/>
              <a:buChar char="²"/>
            </a:pPr>
            <a:r>
              <a:rPr lang="fr-BE" dirty="0" smtClean="0">
                <a:solidFill>
                  <a:srgbClr val="FF0000"/>
                </a:solidFill>
              </a:rPr>
              <a:t>Adopter une alimentation santé c’est inverser la pyramide des habitudes alimentaires de notre société</a:t>
            </a:r>
            <a:endParaRPr lang="fr-BE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Question sur les droits</a:t>
            </a:r>
          </a:p>
          <a:p>
            <a:pPr>
              <a:spcBef>
                <a:spcPts val="600"/>
              </a:spcBef>
            </a:pPr>
            <a:r>
              <a:rPr lang="fr-BE" dirty="0" smtClean="0"/>
              <a:t>	Copyright UDNF</a:t>
            </a:r>
            <a:endParaRPr lang="fr-BE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Version 2.0 avec corrections</a:t>
            </a:r>
            <a:endParaRPr lang="fr-BE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fr-BE" dirty="0"/>
              <a:t>	</a:t>
            </a:r>
            <a:r>
              <a:rPr lang="fr-BE" dirty="0" smtClean="0"/>
              <a:t>-avocat : Oméga 9</a:t>
            </a:r>
          </a:p>
          <a:p>
            <a:pPr>
              <a:spcBef>
                <a:spcPts val="600"/>
              </a:spcBef>
            </a:pPr>
            <a:r>
              <a:rPr lang="fr-BE" dirty="0"/>
              <a:t>	</a:t>
            </a:r>
            <a:r>
              <a:rPr lang="fr-BE" dirty="0" smtClean="0"/>
              <a:t>-viande : Oméga 6</a:t>
            </a:r>
          </a:p>
          <a:p>
            <a:pPr>
              <a:spcBef>
                <a:spcPts val="600"/>
              </a:spcBef>
            </a:pPr>
            <a:r>
              <a:rPr lang="fr-BE" dirty="0" smtClean="0"/>
              <a:t>	….</a:t>
            </a:r>
            <a:endParaRPr lang="fr-B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5D166DD-3B4C-42CB-9934-59B8410CE267}"/>
              </a:ext>
            </a:extLst>
          </p:cNvPr>
          <p:cNvSpPr txBox="1">
            <a:spLocks/>
          </p:cNvSpPr>
          <p:nvPr/>
        </p:nvSpPr>
        <p:spPr>
          <a:xfrm>
            <a:off x="3961338" y="759296"/>
            <a:ext cx="4695289" cy="6388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Notre Triangle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“Aliments et </a:t>
            </a:r>
            <a:r>
              <a:rPr lang="fr-BE" sz="2400" b="1" dirty="0">
                <a:solidFill>
                  <a:schemeClr val="accent2">
                    <a:lumMod val="50000"/>
                  </a:schemeClr>
                </a:solidFill>
              </a:rPr>
              <a:t>Prévention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Santé”</a:t>
            </a:r>
            <a:endParaRPr lang="fr-B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315" y="1319922"/>
            <a:ext cx="5953685" cy="50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2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D80651-1EE6-4596-AC6C-2BF6C98E488F}"/>
              </a:ext>
            </a:extLst>
          </p:cNvPr>
          <p:cNvSpPr txBox="1"/>
          <p:nvPr/>
        </p:nvSpPr>
        <p:spPr>
          <a:xfrm>
            <a:off x="537348" y="350767"/>
            <a:ext cx="8035729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000" dirty="0" err="1" smtClean="0">
                <a:solidFill>
                  <a:schemeClr val="accent6"/>
                </a:solidFill>
              </a:rPr>
              <a:t>Contrat</a:t>
            </a:r>
            <a:r>
              <a:rPr lang="en-US" sz="3000" dirty="0" smtClean="0">
                <a:solidFill>
                  <a:schemeClr val="accent6"/>
                </a:solidFill>
              </a:rPr>
              <a:t> RC </a:t>
            </a:r>
            <a:r>
              <a:rPr lang="en-US" sz="3000" dirty="0" err="1" smtClean="0">
                <a:solidFill>
                  <a:schemeClr val="accent6"/>
                </a:solidFill>
              </a:rPr>
              <a:t>Professionnelle</a:t>
            </a:r>
            <a:r>
              <a:rPr lang="en-US" sz="3000" dirty="0" smtClean="0">
                <a:solidFill>
                  <a:schemeClr val="accent6"/>
                </a:solidFill>
              </a:rPr>
              <a:t> pour </a:t>
            </a:r>
            <a:r>
              <a:rPr lang="en-US" sz="3000" dirty="0" err="1" smtClean="0">
                <a:solidFill>
                  <a:schemeClr val="accent6"/>
                </a:solidFill>
              </a:rPr>
              <a:t>membres</a:t>
            </a:r>
            <a:r>
              <a:rPr lang="en-US" sz="3000" dirty="0" smtClean="0">
                <a:solidFill>
                  <a:schemeClr val="accent6"/>
                </a:solidFill>
              </a:rPr>
              <a:t> UDNF</a:t>
            </a:r>
            <a:endParaRPr lang="fr-BE" sz="3000" dirty="0" err="1">
              <a:solidFill>
                <a:schemeClr val="accent6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2B207A7-53BF-4683-A2F3-CD5F7A291C97}"/>
              </a:ext>
            </a:extLst>
          </p:cNvPr>
          <p:cNvSpPr txBox="1">
            <a:spLocks/>
          </p:cNvSpPr>
          <p:nvPr/>
        </p:nvSpPr>
        <p:spPr>
          <a:xfrm>
            <a:off x="158765" y="996279"/>
            <a:ext cx="8985239" cy="54511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6000"/>
              <a:buFont typeface="Courier New" panose="02070309020205020404" pitchFamily="49" charset="0"/>
              <a:buChar char="o"/>
              <a:defRPr sz="16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6000"/>
              <a:buFont typeface="Arial" panose="020B0604020202020204" pitchFamily="34" charset="0"/>
              <a:buChar char="•"/>
              <a:defRPr sz="1400" kern="1200" baseline="0">
                <a:solidFill>
                  <a:srgbClr val="24213E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 smtClean="0"/>
              <a:t>Objectif</a:t>
            </a:r>
            <a:r>
              <a:rPr lang="fr-BE" dirty="0" smtClean="0"/>
              <a:t>:  Négocier un contrat sur mesure auprès d’un assureur pour éviter à chaque nouveau membre de faire le tour des assureurs avec refus, clauses d’exclusion et prime exagérée</a:t>
            </a:r>
          </a:p>
          <a:p>
            <a:endParaRPr lang="fr-FR" b="1" u="sng" dirty="0" smtClean="0"/>
          </a:p>
          <a:p>
            <a:r>
              <a:rPr lang="fr-FR" b="1" u="sng" dirty="0" smtClean="0"/>
              <a:t>Proposition </a:t>
            </a:r>
            <a:r>
              <a:rPr lang="fr-FR" b="1" u="sng" dirty="0" err="1"/>
              <a:t>Belfius</a:t>
            </a:r>
            <a:r>
              <a:rPr lang="fr-FR" b="1" u="sng" dirty="0"/>
              <a:t> </a:t>
            </a:r>
            <a:r>
              <a:rPr lang="fr-FR" b="1" u="sng" dirty="0" err="1"/>
              <a:t>Insurance</a:t>
            </a:r>
            <a:r>
              <a:rPr lang="fr-FR" u="sng" dirty="0"/>
              <a:t> - </a:t>
            </a:r>
            <a:r>
              <a:rPr lang="fr-FR" b="1" u="sng" dirty="0"/>
              <a:t>RC professionnelle pour </a:t>
            </a:r>
            <a:r>
              <a:rPr lang="fr-FR" b="1" u="sng" dirty="0" err="1"/>
              <a:t>Nutrithérapeute</a:t>
            </a:r>
            <a:r>
              <a:rPr lang="fr-FR" b="1" u="sng" dirty="0"/>
              <a:t> Membre de l’Union des </a:t>
            </a:r>
            <a:r>
              <a:rPr lang="fr-FR" b="1" u="sng" dirty="0" err="1"/>
              <a:t>Nutrithérapeutes</a:t>
            </a:r>
            <a:r>
              <a:rPr lang="fr-FR" b="1" u="sng" dirty="0"/>
              <a:t> Francophones (UDNF</a:t>
            </a:r>
            <a:r>
              <a:rPr lang="fr-FR" b="1" u="sng" dirty="0" smtClean="0"/>
              <a:t>)</a:t>
            </a:r>
          </a:p>
          <a:p>
            <a:r>
              <a:rPr lang="fr-FR" u="sng" dirty="0" smtClean="0"/>
              <a:t>Intitulé </a:t>
            </a:r>
            <a:r>
              <a:rPr lang="fr-FR" u="sng" dirty="0"/>
              <a:t>et description de l’activité  </a:t>
            </a:r>
            <a:r>
              <a:rPr lang="fr-FR" u="sng" dirty="0" smtClean="0"/>
              <a:t>: </a:t>
            </a:r>
            <a:r>
              <a:rPr lang="fr-FR" dirty="0"/>
              <a:t>Activité de </a:t>
            </a:r>
            <a:r>
              <a:rPr lang="fr-FR" dirty="0" err="1"/>
              <a:t>Nutrithérapeute</a:t>
            </a:r>
            <a:r>
              <a:rPr lang="fr-FR" dirty="0"/>
              <a:t>/Conseiller en Nutrition, membre de l’Union des </a:t>
            </a:r>
            <a:r>
              <a:rPr lang="fr-FR" dirty="0" err="1"/>
              <a:t>Nutrithérapeutes</a:t>
            </a:r>
            <a:r>
              <a:rPr lang="fr-FR" dirty="0"/>
              <a:t> Francophones (UDNF</a:t>
            </a:r>
            <a:r>
              <a:rPr lang="fr-FR" dirty="0" smtClean="0"/>
              <a:t>). Conseils </a:t>
            </a:r>
            <a:r>
              <a:rPr lang="fr-FR" dirty="0"/>
              <a:t>alimentaires santé et bien-être et recommandations de compléments </a:t>
            </a:r>
            <a:r>
              <a:rPr lang="fr-FR" dirty="0" smtClean="0"/>
              <a:t>alimentaires</a:t>
            </a:r>
            <a:endParaRPr lang="fr-FR" b="1" u="sng" dirty="0"/>
          </a:p>
          <a:p>
            <a:r>
              <a:rPr lang="fr-FR" u="sng" dirty="0"/>
              <a:t>Proposition de la formule 2 coutant +- 75€ avec </a:t>
            </a:r>
            <a:r>
              <a:rPr lang="fr-FR" u="sng" dirty="0" smtClean="0"/>
              <a:t>:</a:t>
            </a:r>
          </a:p>
          <a:p>
            <a:pPr lvl="1"/>
            <a:r>
              <a:rPr lang="fr-FR" dirty="0"/>
              <a:t>Couverture de dommages corporels : 2.500.000€</a:t>
            </a:r>
          </a:p>
          <a:p>
            <a:pPr lvl="1"/>
            <a:r>
              <a:rPr lang="fr-FR" dirty="0"/>
              <a:t>Couverture de dommages matériels : 125.000€</a:t>
            </a:r>
          </a:p>
          <a:p>
            <a:pPr lvl="1"/>
            <a:r>
              <a:rPr lang="fr-FR" dirty="0"/>
              <a:t>Protection juridique en cas de </a:t>
            </a:r>
            <a:r>
              <a:rPr lang="fr-FR" dirty="0" smtClean="0"/>
              <a:t>litige (franchise sur volet insolvabilité – 250€)</a:t>
            </a:r>
            <a:endParaRPr lang="fr-FR" dirty="0"/>
          </a:p>
          <a:p>
            <a:pPr lvl="1"/>
            <a:r>
              <a:rPr lang="fr-FR" dirty="0"/>
              <a:t>Pas de </a:t>
            </a:r>
            <a:r>
              <a:rPr lang="fr-FR" dirty="0" smtClean="0"/>
              <a:t>franchise sur dommages</a:t>
            </a:r>
            <a:endParaRPr lang="fr-FR" dirty="0"/>
          </a:p>
          <a:p>
            <a:pPr lvl="1"/>
            <a:r>
              <a:rPr lang="fr-FR" dirty="0"/>
              <a:t>Si le membre décide de souscrire pour 3 ans d’affilée (avec paiement de prime annuellement) : Ristourne de 5%</a:t>
            </a:r>
          </a:p>
          <a:p>
            <a:pPr lvl="1"/>
            <a:r>
              <a:rPr lang="fr-FR" dirty="0"/>
              <a:t>Autres possibilités de ristournes si le membre a d’autres assurances chez </a:t>
            </a:r>
            <a:r>
              <a:rPr lang="fr-FR" dirty="0" err="1"/>
              <a:t>Belfius</a:t>
            </a:r>
            <a:r>
              <a:rPr lang="fr-FR" dirty="0"/>
              <a:t> </a:t>
            </a:r>
            <a:r>
              <a:rPr lang="fr-FR" dirty="0" err="1"/>
              <a:t>Insurance</a:t>
            </a:r>
            <a:r>
              <a:rPr lang="fr-FR" dirty="0"/>
              <a:t> (à voir au cas par cas</a:t>
            </a:r>
            <a:r>
              <a:rPr lang="fr-FR" dirty="0" smtClean="0"/>
              <a:t>)</a:t>
            </a:r>
            <a:endParaRPr lang="fr-FR" b="1" u="sng" dirty="0"/>
          </a:p>
          <a:p>
            <a:r>
              <a:rPr lang="fr-FR" u="sng" dirty="0"/>
              <a:t>Documents à fournir par le membre à </a:t>
            </a:r>
            <a:r>
              <a:rPr lang="fr-FR" u="sng" dirty="0" err="1"/>
              <a:t>Belfius</a:t>
            </a:r>
            <a:r>
              <a:rPr lang="fr-FR" u="sng" dirty="0"/>
              <a:t> </a:t>
            </a:r>
            <a:r>
              <a:rPr lang="fr-FR" u="sng" dirty="0" err="1"/>
              <a:t>Insurance</a:t>
            </a:r>
            <a:r>
              <a:rPr lang="fr-FR" u="sng" dirty="0"/>
              <a:t> :</a:t>
            </a:r>
          </a:p>
          <a:p>
            <a:pPr lvl="1"/>
            <a:r>
              <a:rPr lang="fr-FR" dirty="0"/>
              <a:t>-Contrat de demande de RC prof fourni par l’UDNF au </a:t>
            </a:r>
            <a:r>
              <a:rPr lang="fr-FR" dirty="0" smtClean="0"/>
              <a:t>membre</a:t>
            </a:r>
          </a:p>
          <a:p>
            <a:pPr lvl="1"/>
            <a:r>
              <a:rPr lang="fr-FR" dirty="0" smtClean="0"/>
              <a:t>-</a:t>
            </a:r>
            <a:r>
              <a:rPr lang="fr-FR" dirty="0" err="1"/>
              <a:t>D</a:t>
            </a:r>
            <a:r>
              <a:rPr lang="fr-FR" dirty="0" err="1" smtClean="0"/>
              <a:t>cument</a:t>
            </a:r>
            <a:r>
              <a:rPr lang="fr-FR" dirty="0" smtClean="0"/>
              <a:t> </a:t>
            </a:r>
            <a:r>
              <a:rPr lang="fr-FR" dirty="0"/>
              <a:t>« analyse des besoins et exigences »</a:t>
            </a:r>
          </a:p>
          <a:p>
            <a:pPr lvl="1"/>
            <a:r>
              <a:rPr lang="fr-FR" dirty="0"/>
              <a:t>-Copies R/V de la carte d’identité</a:t>
            </a:r>
          </a:p>
          <a:p>
            <a:pPr lvl="1"/>
            <a:r>
              <a:rPr lang="fr-FR" dirty="0"/>
              <a:t>-Copie du Certificat de Nutrithérapie obtenu</a:t>
            </a:r>
            <a:endParaRPr lang="fr-BE" dirty="0"/>
          </a:p>
          <a:p>
            <a:r>
              <a:rPr lang="fr-FR" u="sng" dirty="0" smtClean="0"/>
              <a:t>Que faire?:</a:t>
            </a:r>
            <a:endParaRPr lang="fr-FR" u="sng" dirty="0"/>
          </a:p>
          <a:p>
            <a:pPr lvl="1"/>
            <a:r>
              <a:rPr lang="fr-FR" dirty="0" smtClean="0"/>
              <a:t>Ok si tout le monde joue le jeu !</a:t>
            </a:r>
          </a:p>
          <a:p>
            <a:r>
              <a:rPr lang="fr-FR" u="sng" dirty="0" smtClean="0"/>
              <a:t>Questions ?</a:t>
            </a:r>
          </a:p>
          <a:p>
            <a:pPr lvl="1"/>
            <a:r>
              <a:rPr lang="fr-FR" dirty="0" smtClean="0"/>
              <a:t>Quid si activité complémentaire ?  </a:t>
            </a:r>
            <a:r>
              <a:rPr lang="fr-FR" dirty="0"/>
              <a:t>- 30% </a:t>
            </a:r>
            <a:r>
              <a:rPr lang="fr-FR" dirty="0" smtClean="0"/>
              <a:t>si </a:t>
            </a:r>
            <a:r>
              <a:rPr lang="fr-FR" dirty="0"/>
              <a:t>temps plein à côté de son activité et -15% si temps partiel à min 50</a:t>
            </a:r>
            <a:r>
              <a:rPr lang="fr-FR" dirty="0" smtClean="0"/>
              <a:t>%</a:t>
            </a:r>
          </a:p>
          <a:p>
            <a:pPr lvl="1"/>
            <a:r>
              <a:rPr lang="fr-FR" dirty="0" smtClean="0"/>
              <a:t>Uniquement que pour </a:t>
            </a:r>
            <a:r>
              <a:rPr lang="fr-FR" dirty="0"/>
              <a:t>les personnes domiciliées en </a:t>
            </a:r>
            <a:r>
              <a:rPr lang="fr-FR" dirty="0" smtClean="0"/>
              <a:t>Belgique</a:t>
            </a:r>
          </a:p>
          <a:p>
            <a:pPr lvl="1"/>
            <a:r>
              <a:rPr lang="fr-FR" dirty="0" smtClean="0"/>
              <a:t>Si d’autres </a:t>
            </a:r>
            <a:r>
              <a:rPr lang="fr-FR" dirty="0"/>
              <a:t>activités professionnelles </a:t>
            </a:r>
            <a:r>
              <a:rPr lang="fr-FR" dirty="0" smtClean="0"/>
              <a:t>=&gt; </a:t>
            </a:r>
            <a:r>
              <a:rPr lang="fr-FR" dirty="0"/>
              <a:t>le </a:t>
            </a:r>
            <a:r>
              <a:rPr lang="fr-FR" dirty="0" smtClean="0"/>
              <a:t>mentionner </a:t>
            </a:r>
            <a:r>
              <a:rPr lang="fr-FR" dirty="0"/>
              <a:t>dans le contrat et la </a:t>
            </a:r>
            <a:r>
              <a:rPr lang="fr-FR" dirty="0" smtClean="0"/>
              <a:t>prime </a:t>
            </a:r>
            <a:r>
              <a:rPr lang="fr-FR" dirty="0"/>
              <a:t>adaptée en fonction des risques inhérents à ces autres activités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1096361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DNF">
  <a:themeElements>
    <a:clrScheme name="Custom 3">
      <a:dk1>
        <a:srgbClr val="24213E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8821</TotalTime>
  <Words>1844</Words>
  <Application>Microsoft Macintosh PowerPoint</Application>
  <PresentationFormat>Présentation à l'écran (4:3)</PresentationFormat>
  <Paragraphs>593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UDNF</vt:lpstr>
      <vt:lpstr>Journée de rencontre</vt:lpstr>
      <vt:lpstr>Agenda</vt:lpstr>
      <vt:lpstr>Introduction</vt:lpstr>
      <vt:lpstr>Travaux UDNF</vt:lpstr>
      <vt:lpstr>Résultat du « Brainstorming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Travaux des commissions</vt:lpstr>
      <vt:lpstr>Présentation PowerPoint</vt:lpstr>
      <vt:lpstr>Assemblée Générale Ordinaire 2019</vt:lpstr>
      <vt:lpstr>Agenda – AG Ordinaire 2019</vt:lpstr>
      <vt:lpstr>Approbation du PV de l’AG ordinaire du 18 mars 2018</vt:lpstr>
      <vt:lpstr>Rapport du secrétaire sur l’exercice écoulé</vt:lpstr>
      <vt:lpstr>Présentation PowerPoint</vt:lpstr>
      <vt:lpstr>Présentation PowerPoint</vt:lpstr>
      <vt:lpstr>Rapport du président sur l’exercice écoulé</vt:lpstr>
      <vt:lpstr>Conférences – Subsides par le CFNA</vt:lpstr>
      <vt:lpstr>Stages</vt:lpstr>
      <vt:lpstr>Présentation &amp; approbation des comptes 31.12.2018</vt:lpstr>
      <vt:lpstr>Présentation du budget 2019</vt:lpstr>
      <vt:lpstr>Exclusion d’un membre effectif</vt:lpstr>
      <vt:lpstr>Nomination ou révocation d’un administrateur</vt:lpstr>
      <vt:lpstr>Divers</vt:lpstr>
      <vt:lpstr>Travaux des commissions</vt:lpstr>
      <vt:lpstr>En résumé: Comment Vous / Nous aider ?</vt:lpstr>
      <vt:lpstr>Flyers – Servez-vous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Bourguignon</dc:creator>
  <cp:lastModifiedBy>Isabelle Rome</cp:lastModifiedBy>
  <cp:revision>242</cp:revision>
  <cp:lastPrinted>2019-04-25T21:12:22Z</cp:lastPrinted>
  <dcterms:created xsi:type="dcterms:W3CDTF">2018-11-26T07:08:22Z</dcterms:created>
  <dcterms:modified xsi:type="dcterms:W3CDTF">2019-05-30T21:56:29Z</dcterms:modified>
</cp:coreProperties>
</file>